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77" r:id="rId6"/>
    <p:sldId id="260" r:id="rId7"/>
    <p:sldId id="274" r:id="rId8"/>
    <p:sldId id="263" r:id="rId9"/>
    <p:sldId id="261" r:id="rId10"/>
    <p:sldId id="276" r:id="rId11"/>
    <p:sldId id="278" r:id="rId12"/>
    <p:sldId id="275" r:id="rId13"/>
    <p:sldId id="268" r:id="rId14"/>
    <p:sldId id="270" r:id="rId15"/>
    <p:sldId id="264" r:id="rId16"/>
    <p:sldId id="262" r:id="rId17"/>
    <p:sldId id="265" r:id="rId18"/>
    <p:sldId id="272" r:id="rId19"/>
    <p:sldId id="273" r:id="rId20"/>
    <p:sldId id="269" r:id="rId21"/>
    <p:sldId id="266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0258" autoAdjust="0"/>
  </p:normalViewPr>
  <p:slideViewPr>
    <p:cSldViewPr snapToGrid="0" snapToObjects="1">
      <p:cViewPr>
        <p:scale>
          <a:sx n="75" d="100"/>
          <a:sy n="75" d="100"/>
        </p:scale>
        <p:origin x="19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마인드 팀의 발표자 </a:t>
            </a:r>
            <a:r>
              <a:rPr lang="ko-KR" altLang="en-US" dirty="0" err="1"/>
              <a:t>전양호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말씀 드렸던 내용은 간단히 말씀드리고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어떠한 점이 원래의 계획과 변경이 되었는지 말씀드리면서</a:t>
            </a:r>
            <a:r>
              <a:rPr lang="en-US" altLang="ko-KR" dirty="0"/>
              <a:t> </a:t>
            </a:r>
            <a:r>
              <a:rPr lang="ko-KR" altLang="en-US" dirty="0"/>
              <a:t>프로젝트의 결과를 </a:t>
            </a:r>
            <a:r>
              <a:rPr lang="en-US" altLang="ko-KR" dirty="0"/>
              <a:t>PPT</a:t>
            </a:r>
            <a:r>
              <a:rPr lang="ko-KR" altLang="en-US" dirty="0"/>
              <a:t>와 노트북 및 마크다운 파일과 함께 보고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박사과정의 이해선</a:t>
            </a:r>
            <a:r>
              <a:rPr lang="en-US" altLang="ko-KR" dirty="0"/>
              <a:t>, </a:t>
            </a:r>
            <a:r>
              <a:rPr lang="ko-KR" altLang="en-US" dirty="0"/>
              <a:t>박정수님</a:t>
            </a:r>
            <a:endParaRPr lang="en-US" altLang="ko-KR" dirty="0"/>
          </a:p>
          <a:p>
            <a:r>
              <a:rPr lang="ko-KR" altLang="en-US" dirty="0"/>
              <a:t>석사과정의 이원표님</a:t>
            </a:r>
            <a:r>
              <a:rPr lang="en-US" altLang="ko-KR" dirty="0"/>
              <a:t>, </a:t>
            </a:r>
            <a:r>
              <a:rPr lang="ko-KR" altLang="en-US" dirty="0"/>
              <a:t>발표자인 </a:t>
            </a:r>
            <a:r>
              <a:rPr lang="ko-KR" altLang="en-US" dirty="0" err="1"/>
              <a:t>전양호</a:t>
            </a:r>
            <a:r>
              <a:rPr lang="ko-KR" altLang="en-US" dirty="0"/>
              <a:t> 로 구성되어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데이터가 어떤 데이터인지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어떻게 통합해서 쓸 것인지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마지막으로 </a:t>
            </a:r>
            <a:r>
              <a:rPr lang="ko-KR" altLang="en-US" b="1" dirty="0"/>
              <a:t>트랜스퍼 데이터셋으로 어떤 역할을 하게 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</a:t>
            </a:r>
            <a:r>
              <a:rPr lang="ko-KR" altLang="en-US" dirty="0"/>
              <a:t>부터 간단히 소개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 서울시 공공데이터 포털에서 제공하는 자전거 대여 이력 데이터입니다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대여 건마다 대여일시</a:t>
            </a:r>
            <a:r>
              <a:rPr lang="en-US" altLang="ko-KR" dirty="0"/>
              <a:t>, </a:t>
            </a:r>
            <a:r>
              <a:rPr lang="ko-KR" altLang="en-US" dirty="0"/>
              <a:t>반납일시</a:t>
            </a:r>
            <a:r>
              <a:rPr lang="en-US" altLang="ko-KR" dirty="0"/>
              <a:t>, </a:t>
            </a:r>
            <a:r>
              <a:rPr lang="ko-KR" altLang="en-US" dirty="0"/>
              <a:t>대여소 번호</a:t>
            </a:r>
            <a:r>
              <a:rPr lang="en-US" altLang="ko-KR" dirty="0"/>
              <a:t>, </a:t>
            </a:r>
            <a:r>
              <a:rPr lang="ko-KR" altLang="en-US" dirty="0" err="1"/>
              <a:t>반납소</a:t>
            </a:r>
            <a:r>
              <a:rPr lang="ko-KR" altLang="en-US" dirty="0"/>
              <a:t> 번호</a:t>
            </a:r>
            <a:r>
              <a:rPr lang="en-US" altLang="ko-KR" dirty="0"/>
              <a:t>, </a:t>
            </a:r>
            <a:r>
              <a:rPr lang="ko-KR" altLang="en-US" dirty="0"/>
              <a:t>이용 시간</a:t>
            </a:r>
            <a:r>
              <a:rPr lang="en-US" altLang="ko-KR" dirty="0"/>
              <a:t>, </a:t>
            </a:r>
            <a:r>
              <a:rPr lang="ko-KR" altLang="en-US" dirty="0"/>
              <a:t>이동거리 등이 기록되어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대여소별</a:t>
            </a:r>
            <a:r>
              <a:rPr lang="en-US" altLang="ko-KR" dirty="0"/>
              <a:t>, </a:t>
            </a:r>
            <a:r>
              <a:rPr lang="ko-KR" altLang="en-US" dirty="0"/>
              <a:t>시간대별</a:t>
            </a:r>
            <a:r>
              <a:rPr lang="en-US" altLang="ko-KR" dirty="0"/>
              <a:t>, </a:t>
            </a:r>
            <a:r>
              <a:rPr lang="ko-KR" altLang="en-US" dirty="0"/>
              <a:t>요일별로 집계하면 실제 도시 환경에서의 자전거 이용 패턴을 굉장히 자세하게 파악할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출퇴근 시간대의 이동</a:t>
            </a:r>
            <a:r>
              <a:rPr lang="en-US" altLang="ko-KR" dirty="0"/>
              <a:t>, </a:t>
            </a:r>
            <a:r>
              <a:rPr lang="ko-KR" altLang="en-US" dirty="0"/>
              <a:t>주말 레저 목적 사용</a:t>
            </a:r>
            <a:r>
              <a:rPr lang="en-US" altLang="ko-KR" dirty="0"/>
              <a:t>, </a:t>
            </a:r>
            <a:r>
              <a:rPr lang="ko-KR" altLang="en-US" dirty="0"/>
              <a:t>특정 상권 또는 주거 지역에서의 수요 집중 같은</a:t>
            </a:r>
            <a:br>
              <a:rPr lang="ko-KR" altLang="en-US" dirty="0"/>
            </a:br>
            <a:r>
              <a:rPr lang="ko-KR" altLang="en-US" dirty="0"/>
              <a:t>‘도시형 사람 </a:t>
            </a:r>
            <a:r>
              <a:rPr lang="ko-KR" altLang="en-US" dirty="0" err="1"/>
              <a:t>흐름’을</a:t>
            </a:r>
            <a:r>
              <a:rPr lang="ko-KR" altLang="en-US" dirty="0"/>
              <a:t> 잘 반영하고 있다는 점이 큰 특징입니다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데이터를 어떻게 통합해서 활용할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데이터셋은 서로 다른 도시에서 수집된 데이터이기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단순히 붙여서 쓰는 것이 아니라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b="1" dirty="0"/>
              <a:t>공통된 구조와 특성으로 맞추는 작업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데이터셋에서 사용하는 주요 특징들</a:t>
            </a:r>
            <a:r>
              <a:rPr lang="en-US" altLang="ko-KR" dirty="0"/>
              <a:t>, </a:t>
            </a:r>
            <a:r>
              <a:rPr lang="ko-KR" altLang="en-US" dirty="0"/>
              <a:t>예를 들어 계절 </a:t>
            </a:r>
            <a:r>
              <a:rPr lang="en-US" altLang="ko-KR" dirty="0"/>
              <a:t>season, </a:t>
            </a:r>
            <a:r>
              <a:rPr lang="ko-KR" altLang="en-US" dirty="0"/>
              <a:t>연도 </a:t>
            </a:r>
            <a:r>
              <a:rPr lang="en-US" altLang="ko-KR" dirty="0"/>
              <a:t>yr, </a:t>
            </a:r>
            <a:r>
              <a:rPr lang="ko-KR" altLang="en-US" dirty="0"/>
              <a:t>월 </a:t>
            </a:r>
            <a:r>
              <a:rPr lang="en-US" altLang="ko-KR" dirty="0" err="1"/>
              <a:t>mnth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 err="1"/>
              <a:t>hr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요일 </a:t>
            </a:r>
            <a:r>
              <a:rPr lang="en-US" altLang="ko-KR" dirty="0"/>
              <a:t>weekday, </a:t>
            </a:r>
            <a:r>
              <a:rPr lang="ko-KR" altLang="en-US" dirty="0"/>
              <a:t>근무일 여부 </a:t>
            </a:r>
            <a:r>
              <a:rPr lang="en-US" altLang="ko-KR" dirty="0" err="1"/>
              <a:t>workingday</a:t>
            </a:r>
            <a:r>
              <a:rPr lang="en-US" altLang="ko-KR" dirty="0"/>
              <a:t>, </a:t>
            </a:r>
            <a:r>
              <a:rPr lang="ko-KR" altLang="en-US" dirty="0"/>
              <a:t>공휴일 여부 </a:t>
            </a:r>
            <a:r>
              <a:rPr lang="en-US" altLang="ko-KR" dirty="0"/>
              <a:t>holiday, </a:t>
            </a:r>
            <a:r>
              <a:rPr lang="ko-KR" altLang="en-US" dirty="0"/>
              <a:t>날씨 상태 </a:t>
            </a:r>
            <a:r>
              <a:rPr lang="en-US" altLang="ko-KR" dirty="0" err="1"/>
              <a:t>weathersit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같은 기상 변수들을 기준으로 스키마를 정의해 둔 다음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데이터도 이 스키마에 맞춰 가공할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따릉이</a:t>
            </a:r>
            <a:r>
              <a:rPr lang="ko-KR" altLang="en-US" dirty="0"/>
              <a:t> 데이터의 경우</a:t>
            </a:r>
            <a:r>
              <a:rPr lang="en-US" altLang="ko-KR" dirty="0"/>
              <a:t>, </a:t>
            </a:r>
            <a:r>
              <a:rPr lang="ko-KR" altLang="en-US" dirty="0"/>
              <a:t>원본은 개별 대여 건 단위이기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먼저 대여일시를 기준으로 </a:t>
            </a:r>
            <a:r>
              <a:rPr lang="ko-KR" altLang="en-US" b="1" dirty="0"/>
              <a:t>연도</a:t>
            </a:r>
            <a:r>
              <a:rPr lang="en-US" altLang="ko-KR" b="1" dirty="0"/>
              <a:t>, </a:t>
            </a:r>
            <a:r>
              <a:rPr lang="ko-KR" altLang="en-US" b="1" dirty="0"/>
              <a:t>월</a:t>
            </a:r>
            <a:r>
              <a:rPr lang="en-US" altLang="ko-KR" b="1" dirty="0"/>
              <a:t>, </a:t>
            </a:r>
            <a:r>
              <a:rPr lang="ko-KR" altLang="en-US" b="1" dirty="0"/>
              <a:t>일</a:t>
            </a:r>
            <a:r>
              <a:rPr lang="en-US" altLang="ko-KR" b="1" dirty="0"/>
              <a:t>, </a:t>
            </a:r>
            <a:r>
              <a:rPr lang="ko-KR" altLang="en-US" b="1" dirty="0"/>
              <a:t>시간</a:t>
            </a:r>
            <a:r>
              <a:rPr lang="en-US" altLang="ko-KR" b="1" dirty="0"/>
              <a:t>, </a:t>
            </a:r>
            <a:r>
              <a:rPr lang="ko-KR" altLang="en-US" b="1" dirty="0"/>
              <a:t>요일</a:t>
            </a:r>
            <a:r>
              <a:rPr lang="ko-KR" altLang="en-US" dirty="0"/>
              <a:t>을 추출하고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다음에 시간대별 혹은 일자별로 </a:t>
            </a:r>
            <a:r>
              <a:rPr lang="ko-KR" altLang="en-US" b="1" dirty="0"/>
              <a:t>대여 건수를 집계해서 </a:t>
            </a:r>
            <a:r>
              <a:rPr lang="en-US" altLang="ko-KR" b="1" dirty="0" err="1"/>
              <a:t>cnt</a:t>
            </a:r>
            <a:r>
              <a:rPr lang="en-US" altLang="ko-KR" b="1" dirty="0"/>
              <a:t> </a:t>
            </a:r>
            <a:r>
              <a:rPr lang="ko-KR" altLang="en-US" b="1" dirty="0"/>
              <a:t>형태의 수요 데이터</a:t>
            </a:r>
            <a:r>
              <a:rPr lang="ko-KR" altLang="en-US" dirty="0"/>
              <a:t>를 만들게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UCI </a:t>
            </a:r>
            <a:r>
              <a:rPr lang="ko-KR" altLang="en-US" dirty="0"/>
              <a:t>데이터처럼 계절 정보를 생성하고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공휴일 여부는 국내 공휴일 데이터를 활용해 플래그를 추가합니다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등 기상 메타데이터가 필요하다면</a:t>
            </a:r>
            <a:r>
              <a:rPr lang="en-US" altLang="ko-KR" dirty="0"/>
              <a:t>,</a:t>
            </a:r>
            <a:r>
              <a:rPr lang="ko-KR" altLang="en-US" dirty="0"/>
              <a:t> 기상청 혹은 기상 데이터 </a:t>
            </a:r>
            <a:r>
              <a:rPr lang="en-US" altLang="ko-KR" dirty="0"/>
              <a:t>API</a:t>
            </a:r>
            <a:r>
              <a:rPr lang="ko-KR" altLang="en-US" dirty="0"/>
              <a:t>에서 가져와</a:t>
            </a:r>
            <a:br>
              <a:rPr lang="ko-KR" altLang="en-US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시간 정보와 매칭하여 결합하게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이렇게 구조를 맞춰준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b="1" dirty="0"/>
              <a:t>트랜스퍼 데이터셋</a:t>
            </a:r>
            <a:r>
              <a:rPr lang="ko-KR" altLang="en-US" dirty="0"/>
              <a:t>으로 활용할 계획입니다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여기서 트랜스퍼 데이터셋이라는 것은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워싱턴 </a:t>
            </a:r>
            <a:r>
              <a:rPr lang="en-US" altLang="ko-KR" dirty="0"/>
              <a:t>D.C.</a:t>
            </a:r>
            <a:r>
              <a:rPr lang="ko-KR" altLang="en-US" dirty="0"/>
              <a:t>의 </a:t>
            </a:r>
            <a:r>
              <a:rPr lang="en-US" altLang="ko-KR" dirty="0"/>
              <a:t>UCI </a:t>
            </a:r>
            <a:r>
              <a:rPr lang="ko-KR" altLang="en-US" dirty="0"/>
              <a:t>데이터로 학습한 모델이 서울이라는 전혀 다른 도시에서도 잘 동작하는지 시험해 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필요하다면 서울 데이터로 모델을 미세 조정해 보는 데 사용하는 </a:t>
            </a:r>
            <a:r>
              <a:rPr lang="ko-KR" altLang="en-US" dirty="0" err="1"/>
              <a:t>데이터셋’이라는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첫 번째 역할은 </a:t>
            </a:r>
            <a:r>
              <a:rPr lang="ko-KR" altLang="en-US" b="1" dirty="0"/>
              <a:t>모델의 일반화 성능을 평가하는 테스트 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데이터만으로 학습한 모델을 </a:t>
            </a:r>
            <a:r>
              <a:rPr lang="ko-KR" altLang="en-US" dirty="0" err="1"/>
              <a:t>따릉이</a:t>
            </a:r>
            <a:r>
              <a:rPr lang="ko-KR" altLang="en-US" dirty="0"/>
              <a:t> 데이터에 그대로 적용해 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도시가 바뀌었을 때 수요 패턴 차이 때문에 성능이 얼마나 떨어지는지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‘우리 모델이 특정 도시에만 특화된 모델인지</a:t>
            </a:r>
            <a:r>
              <a:rPr lang="en-US" altLang="ko-KR" dirty="0"/>
              <a:t>, </a:t>
            </a:r>
            <a:r>
              <a:rPr lang="ko-KR" altLang="en-US" dirty="0"/>
              <a:t>아니면 어느 정도 범용적인 패턴을 </a:t>
            </a:r>
            <a:r>
              <a:rPr lang="ko-KR" altLang="en-US" dirty="0" err="1"/>
              <a:t>학습했는지’를</a:t>
            </a:r>
            <a:r>
              <a:rPr lang="ko-KR" altLang="en-US" dirty="0"/>
              <a:t> 점검할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 번째 역할은</a:t>
            </a:r>
            <a:r>
              <a:rPr lang="en-US" altLang="ko-KR" dirty="0"/>
              <a:t>, </a:t>
            </a:r>
            <a:r>
              <a:rPr lang="ko-KR" altLang="en-US" b="1" dirty="0"/>
              <a:t>모델을 서울 환경에 맞게 적응시키는 </a:t>
            </a:r>
            <a:r>
              <a:rPr lang="en-US" altLang="ko-KR" b="1" dirty="0"/>
              <a:t>Fine-tuning </a:t>
            </a:r>
            <a:r>
              <a:rPr lang="ko-KR" altLang="en-US" b="1" dirty="0"/>
              <a:t>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데이터로 먼저 기본적인 자전거 수요 패턴을 학습한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일부 구간을 이용해서 모델을 다시 학습시키면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서울의 출퇴근 시간대 특징</a:t>
            </a:r>
            <a:r>
              <a:rPr lang="en-US" altLang="ko-KR" dirty="0"/>
              <a:t>, </a:t>
            </a:r>
            <a:r>
              <a:rPr lang="ko-KR" altLang="en-US" dirty="0"/>
              <a:t>계절별 이용 차이</a:t>
            </a:r>
            <a:r>
              <a:rPr lang="en-US" altLang="ko-KR" dirty="0"/>
              <a:t>, </a:t>
            </a:r>
            <a:r>
              <a:rPr lang="ko-KR" altLang="en-US" dirty="0"/>
              <a:t>기상 조건에 따른 민감도 등을 반영한</a:t>
            </a:r>
            <a:br>
              <a:rPr lang="ko-KR" altLang="en-US" dirty="0"/>
            </a:br>
            <a:r>
              <a:rPr lang="ko-KR" altLang="en-US" dirty="0"/>
              <a:t>‘서울 맞춤형 </a:t>
            </a:r>
            <a:r>
              <a:rPr lang="ko-KR" altLang="en-US" dirty="0" err="1"/>
              <a:t>모델’로</a:t>
            </a:r>
            <a:r>
              <a:rPr lang="ko-KR" altLang="en-US" dirty="0"/>
              <a:t> 전이 학습을 수행할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세 번째로는</a:t>
            </a:r>
            <a:r>
              <a:rPr lang="en-US" altLang="ko-KR" dirty="0"/>
              <a:t>, </a:t>
            </a:r>
            <a:r>
              <a:rPr lang="ko-KR" altLang="en-US" b="1" dirty="0"/>
              <a:t>도시 간 패턴 비교를 위한 분석 데이터</a:t>
            </a:r>
            <a:r>
              <a:rPr lang="ko-KR" altLang="en-US" dirty="0"/>
              <a:t> 역할입니다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</a:t>
            </a:r>
            <a:r>
              <a:rPr lang="ko-KR" altLang="en-US" dirty="0"/>
              <a:t>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같은 특징 공간으로 맞춰두면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예를 들어 같은 기온</a:t>
            </a:r>
            <a:r>
              <a:rPr lang="en-US" altLang="ko-KR" dirty="0"/>
              <a:t>, </a:t>
            </a:r>
            <a:r>
              <a:rPr lang="ko-KR" altLang="en-US" dirty="0"/>
              <a:t>같은 시간대</a:t>
            </a:r>
            <a:r>
              <a:rPr lang="en-US" altLang="ko-KR" dirty="0"/>
              <a:t>, </a:t>
            </a:r>
            <a:r>
              <a:rPr lang="ko-KR" altLang="en-US" dirty="0"/>
              <a:t>같은 요일 조건에서</a:t>
            </a:r>
            <a:br>
              <a:rPr lang="ko-KR" altLang="en-US" dirty="0"/>
            </a:br>
            <a:r>
              <a:rPr lang="ko-KR" altLang="en-US" dirty="0"/>
              <a:t>워싱턴과 서울의 수요가 어떻게 </a:t>
            </a:r>
            <a:r>
              <a:rPr lang="ko-KR" altLang="en-US" dirty="0" err="1"/>
              <a:t>다른지</a:t>
            </a:r>
            <a:r>
              <a:rPr lang="ko-KR" altLang="en-US" dirty="0"/>
              <a:t> 직접 비교해 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단순 예측을 넘어</a:t>
            </a:r>
            <a:r>
              <a:rPr lang="en-US" altLang="ko-KR" dirty="0"/>
              <a:t>, </a:t>
            </a:r>
            <a:r>
              <a:rPr lang="ko-KR" altLang="en-US" dirty="0"/>
              <a:t>도시 구조</a:t>
            </a:r>
            <a:r>
              <a:rPr lang="en-US" altLang="ko-KR" dirty="0"/>
              <a:t>·</a:t>
            </a:r>
            <a:r>
              <a:rPr lang="ko-KR" altLang="en-US" dirty="0"/>
              <a:t>교통 수단</a:t>
            </a:r>
            <a:r>
              <a:rPr lang="en-US" altLang="ko-KR" dirty="0"/>
              <a:t>·</a:t>
            </a:r>
            <a:r>
              <a:rPr lang="ko-KR" altLang="en-US" dirty="0"/>
              <a:t>생활 패턴의 차이를 데이터로 설명하는 데도 활용될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dirty="0"/>
              <a:t>단순한 보조 데이터가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UCI </a:t>
            </a:r>
            <a:r>
              <a:rPr lang="ko-KR" altLang="en-US" b="1" dirty="0"/>
              <a:t>기반 모델의 일반화 성능을 검증하고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서울이라는 새로운 도메인으로 전이</a:t>
            </a:r>
            <a:r>
              <a:rPr lang="en-US" altLang="ko-KR" b="1" dirty="0"/>
              <a:t>·</a:t>
            </a:r>
            <a:r>
              <a:rPr lang="ko-KR" altLang="en-US" b="1" dirty="0"/>
              <a:t>적응시키는 데 중요한 트랜스퍼 데이터셋</a:t>
            </a:r>
            <a:r>
              <a:rPr lang="ko-KR" altLang="en-US" dirty="0"/>
              <a:t>으로 활용될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최종적으로는 </a:t>
            </a:r>
            <a:r>
              <a:rPr lang="en-US" altLang="ko-KR" dirty="0"/>
              <a:t>UCI </a:t>
            </a:r>
            <a:r>
              <a:rPr lang="ko-KR" altLang="en-US" dirty="0"/>
              <a:t>데이터셋을 통해 학습한 모델이 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트랜스퍼 데이터셋으로 추가 학습 및 검증을 통하여 가장 적절한</a:t>
            </a:r>
            <a:r>
              <a:rPr lang="ko-KR" altLang="en-US" baseline="0" dirty="0"/>
              <a:t> </a:t>
            </a:r>
            <a:r>
              <a:rPr lang="ko-KR" altLang="en-US" dirty="0"/>
              <a:t>모델을 선정하고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설명이 가능한 예측 데이터가 시사하는 인사이트로 </a:t>
            </a:r>
            <a:r>
              <a:rPr lang="ko-KR" altLang="en-US" dirty="0" err="1"/>
              <a:t>따릉이의</a:t>
            </a:r>
            <a:r>
              <a:rPr lang="ko-KR" altLang="en-US" dirty="0"/>
              <a:t> 운영방안을 제안 하는 것이 이번 프로젝트의 목표입니다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도시형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시스템의 수요가 증가하면서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자전거 공유 플랫폼의 효율적인 운영과 예측 기반 의사결정의 필요성이 커지고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자전거 </a:t>
            </a:r>
            <a:r>
              <a:rPr lang="ko-KR" altLang="en-US" dirty="0" err="1"/>
              <a:t>대여량은</a:t>
            </a:r>
            <a:r>
              <a:rPr lang="ko-KR" altLang="en-US" dirty="0"/>
              <a:t> 시간대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휴일</a:t>
            </a:r>
            <a:r>
              <a:rPr lang="en-US" altLang="ko-KR" dirty="0"/>
              <a:t>, </a:t>
            </a:r>
            <a:r>
              <a:rPr lang="ko-KR" altLang="en-US" dirty="0"/>
              <a:t>생활 패턴 등 다양한 외부 요인들의 영향을 복합적으로 받기 때문에</a:t>
            </a:r>
            <a:br>
              <a:rPr lang="ko-KR" altLang="en-US" dirty="0"/>
            </a:br>
            <a:r>
              <a:rPr lang="ko-KR" altLang="en-US" dirty="0"/>
              <a:t>단순 통계만으로는 정확한 수요 예측이 어렵다는 문제를 해결하기 위해 </a:t>
            </a:r>
            <a:br>
              <a:rPr lang="en-US" altLang="ko-KR" dirty="0"/>
            </a:br>
            <a:r>
              <a:rPr lang="ko-KR" altLang="en-US" dirty="0"/>
              <a:t>자전거 대여 수요를 정확하게 예측할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 하는 것입니다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Raw </a:t>
            </a:r>
            <a:r>
              <a:rPr lang="ko-KR" altLang="en-US" baseline="0" dirty="0"/>
              <a:t>데이터 셋으로는 </a:t>
            </a:r>
            <a:r>
              <a:rPr lang="en-US" altLang="ko-KR" baseline="0" dirty="0"/>
              <a:t>UCI Bike Sharing Dataset, </a:t>
            </a:r>
            <a:r>
              <a:rPr lang="ko-KR" altLang="en-US" baseline="0" dirty="0"/>
              <a:t>서울시 </a:t>
            </a:r>
            <a:r>
              <a:rPr lang="ko-KR" altLang="en-US" baseline="0" dirty="0" err="1"/>
              <a:t>따릉이</a:t>
            </a:r>
            <a:r>
              <a:rPr lang="ko-KR" altLang="en-US" baseline="0" dirty="0"/>
              <a:t> 대여 이력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r>
              <a:rPr lang="ko-KR" altLang="en-US" baseline="0" dirty="0"/>
              <a:t>서울시의 기상청 기후 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OpenMeteo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활용한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의 기상 데이터를 날씨 환경 데이터로 활용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공간적 요소의 영향도 확인하기 위해서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와 서울 대여소 별 </a:t>
            </a:r>
            <a:r>
              <a:rPr lang="en-US" altLang="ko-KR" baseline="0" dirty="0"/>
              <a:t>POI </a:t>
            </a:r>
            <a:r>
              <a:rPr lang="ko-KR" altLang="en-US" baseline="0" dirty="0"/>
              <a:t>정보를 수집하여 사용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처음 계획서를 제출 </a:t>
            </a:r>
            <a:r>
              <a:rPr lang="ko-KR" altLang="en-US" dirty="0" err="1"/>
              <a:t>하였을때</a:t>
            </a:r>
            <a:r>
              <a:rPr lang="en-US" altLang="ko-KR" dirty="0"/>
              <a:t>, </a:t>
            </a:r>
            <a:r>
              <a:rPr lang="ko-KR" altLang="en-US" dirty="0"/>
              <a:t>저희 팀의 프로젝트의 목적은  </a:t>
            </a:r>
            <a:r>
              <a:rPr lang="en-US" altLang="ko-KR" dirty="0"/>
              <a:t>WDC </a:t>
            </a:r>
            <a:r>
              <a:rPr lang="ko-KR" altLang="en-US" dirty="0"/>
              <a:t>의 공유 자전거 대여이력 정보를 학습한 모델을 서울 </a:t>
            </a:r>
            <a:r>
              <a:rPr lang="ko-KR" altLang="en-US" dirty="0" err="1"/>
              <a:t>따릉이</a:t>
            </a:r>
            <a:r>
              <a:rPr lang="ko-KR" altLang="en-US" dirty="0"/>
              <a:t> 데이터로 트랜스퍼 러닝 또는 </a:t>
            </a:r>
            <a:r>
              <a:rPr lang="ko-KR" altLang="en-US" dirty="0" err="1"/>
              <a:t>파인튜닝을</a:t>
            </a:r>
            <a:r>
              <a:rPr lang="ko-KR" altLang="en-US" dirty="0"/>
              <a:t> 통해 </a:t>
            </a:r>
            <a:endParaRPr lang="en-US" altLang="ko-KR" dirty="0"/>
          </a:p>
          <a:p>
            <a:r>
              <a:rPr lang="ko-KR" altLang="en-US" dirty="0"/>
              <a:t>도메인이 다른 곳에 현지화를 해보겠다는 </a:t>
            </a:r>
            <a:r>
              <a:rPr lang="ko-KR" altLang="en-US" dirty="0" err="1"/>
              <a:t>취지였었는데요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여러가지의 제약사항으로 목표를 조금 덜어냈습니다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WDC </a:t>
            </a:r>
            <a:r>
              <a:rPr lang="ko-KR" altLang="en-US" dirty="0"/>
              <a:t>데이터를 학습 시킨 세가지 모델의 앙상블 결과와</a:t>
            </a:r>
            <a:r>
              <a:rPr lang="en-US" altLang="ko-KR" dirty="0"/>
              <a:t>, Seoul </a:t>
            </a:r>
            <a:r>
              <a:rPr lang="ko-KR" altLang="en-US" dirty="0"/>
              <a:t>데이터를 학습 시킨 세가지 모델의 앙상블 결과를 </a:t>
            </a:r>
            <a:r>
              <a:rPr lang="en-US" altLang="ko-KR" dirty="0"/>
              <a:t>SHAP </a:t>
            </a:r>
            <a:r>
              <a:rPr lang="ko-KR" altLang="en-US" dirty="0"/>
              <a:t>분석 및 비교해 보면서 어떤 </a:t>
            </a:r>
            <a:r>
              <a:rPr lang="en-US" altLang="ko-KR" dirty="0"/>
              <a:t>Feature </a:t>
            </a:r>
            <a:r>
              <a:rPr lang="ko-KR" altLang="en-US" dirty="0"/>
              <a:t>들이 </a:t>
            </a:r>
            <a:r>
              <a:rPr lang="en-US" altLang="ko-KR" dirty="0"/>
              <a:t>Prediction</a:t>
            </a:r>
            <a:r>
              <a:rPr lang="ko-KR" altLang="en-US" dirty="0"/>
              <a:t>에 영향을 주는지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서울과  </a:t>
            </a:r>
            <a:r>
              <a:rPr lang="en-US" altLang="ko-KR" dirty="0"/>
              <a:t>WDC</a:t>
            </a:r>
            <a:r>
              <a:rPr lang="ko-KR" altLang="en-US" dirty="0"/>
              <a:t>의 도메인의 차이엔 어떤 것 들이 있는지 비교 분석하고 </a:t>
            </a:r>
            <a:br>
              <a:rPr lang="en-US" altLang="ko-KR" dirty="0"/>
            </a:br>
            <a:r>
              <a:rPr lang="ko-KR" altLang="en-US" dirty="0" err="1"/>
              <a:t>따릉이의</a:t>
            </a:r>
            <a:r>
              <a:rPr lang="ko-KR" altLang="en-US" dirty="0"/>
              <a:t> 효율적인 운용방안을 제시하는 것이 오픈마인드 팀의 프로젝트 목적 입니다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프로젝트가 </a:t>
            </a:r>
            <a:r>
              <a:rPr lang="en-US" altLang="ko-KR" dirty="0"/>
              <a:t>4</a:t>
            </a:r>
            <a:r>
              <a:rPr lang="ko-KR" altLang="en-US" dirty="0"/>
              <a:t>주간 진행 되면서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 드라이브</a:t>
            </a:r>
            <a:r>
              <a:rPr lang="en-US" altLang="ko-KR" dirty="0"/>
              <a:t>, MS365</a:t>
            </a:r>
            <a:r>
              <a:rPr lang="ko-KR" altLang="en-US" dirty="0"/>
              <a:t>와 같은 도구를 </a:t>
            </a:r>
            <a:r>
              <a:rPr lang="ko-KR" altLang="en-US" dirty="0" err="1"/>
              <a:t>사용했구요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첫 주에는 대여 이력과 날씨 환경 데이터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POI </a:t>
            </a:r>
            <a:r>
              <a:rPr lang="ko-KR" altLang="en-US" dirty="0"/>
              <a:t>데이터를 수집 하고 병합 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처리와 데이터 형식을 통일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이후로 전처리와 </a:t>
            </a:r>
            <a:r>
              <a:rPr lang="en-US" altLang="ko-KR" dirty="0"/>
              <a:t>EDA</a:t>
            </a:r>
            <a:r>
              <a:rPr lang="ko-KR" altLang="en-US" dirty="0"/>
              <a:t>를 통해 데이터 품질과 주요 패턴을 파악하고</a:t>
            </a:r>
            <a:r>
              <a:rPr lang="en-US" altLang="ko-KR" dirty="0"/>
              <a:t>, </a:t>
            </a:r>
            <a:r>
              <a:rPr lang="ko-KR" altLang="en-US" dirty="0"/>
              <a:t>각자의 팀원들이 각자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RF </a:t>
            </a:r>
            <a:r>
              <a:rPr lang="ko-KR" altLang="en-US" dirty="0"/>
              <a:t>선형 회귀 모델을 적용하여 성능을 비교하고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훈련된 모델들을 </a:t>
            </a:r>
            <a:r>
              <a:rPr lang="en-US" altLang="ko-KR" dirty="0"/>
              <a:t>Weighted Average </a:t>
            </a:r>
            <a:r>
              <a:rPr lang="ko-KR" altLang="en-US" dirty="0"/>
              <a:t>방식의 앙상블로 결합하여 예측에 대한 평가와 </a:t>
            </a:r>
            <a:r>
              <a:rPr lang="en-US" altLang="ko-KR" dirty="0"/>
              <a:t>SHAP </a:t>
            </a:r>
            <a:r>
              <a:rPr lang="ko-KR" altLang="en-US" dirty="0"/>
              <a:t>해석을 진행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E456-4BB2-4A6C-D6EA-9FE31763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D1CDF-2736-04AD-521E-4E29C90F7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2A845-976C-75FF-32B9-ECAAF33C9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각 단계의 산출물은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 및 정리 단계에서 로우 데이터 들의 </a:t>
            </a:r>
            <a:r>
              <a:rPr lang="ko-KR" altLang="en-US" dirty="0" err="1"/>
              <a:t>오버뷰와</a:t>
            </a:r>
            <a:r>
              <a:rPr lang="ko-KR" altLang="en-US" dirty="0"/>
              <a:t> 스키마</a:t>
            </a:r>
            <a:r>
              <a:rPr lang="en-US" altLang="ko-KR" dirty="0"/>
              <a:t>, </a:t>
            </a:r>
            <a:r>
              <a:rPr lang="ko-KR" altLang="en-US" dirty="0"/>
              <a:t>이상치 또는 </a:t>
            </a:r>
            <a:r>
              <a:rPr lang="ko-KR" altLang="en-US" dirty="0" err="1"/>
              <a:t>결측치를</a:t>
            </a:r>
            <a:r>
              <a:rPr lang="ko-KR" altLang="en-US" dirty="0"/>
              <a:t> 검사한 데이터 품질 보고서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EDA </a:t>
            </a:r>
            <a:r>
              <a:rPr lang="ko-KR" altLang="en-US" dirty="0"/>
              <a:t>단계에서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명세서</a:t>
            </a:r>
            <a:r>
              <a:rPr lang="en-US" altLang="ko-KR" dirty="0"/>
              <a:t>, EDA </a:t>
            </a:r>
            <a:r>
              <a:rPr lang="ko-KR" altLang="en-US" dirty="0"/>
              <a:t>분석 보고서와 </a:t>
            </a:r>
            <a:r>
              <a:rPr lang="en-US" altLang="ko-KR" dirty="0"/>
              <a:t>EDA</a:t>
            </a:r>
            <a:r>
              <a:rPr lang="ko-KR" altLang="en-US" dirty="0"/>
              <a:t>분석을 기반한 인사이트 종합 보고서</a:t>
            </a:r>
            <a:r>
              <a:rPr lang="en-US" altLang="ko-KR" dirty="0"/>
              <a:t>, </a:t>
            </a:r>
            <a:r>
              <a:rPr lang="ko-KR" altLang="en-US" dirty="0"/>
              <a:t>그리고 최종적으로 학습에 </a:t>
            </a:r>
            <a:r>
              <a:rPr lang="ko-KR" altLang="en-US" dirty="0" err="1"/>
              <a:t>사용하게될</a:t>
            </a:r>
            <a:r>
              <a:rPr lang="ko-KR" altLang="en-US" dirty="0"/>
              <a:t> 데이터의 스키마 요약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개별 모델링 단계에서는 모델 파이프 라인 정의 및 사용 모델에 대한 설명 모델 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IQR </a:t>
            </a:r>
            <a:r>
              <a:rPr lang="ko-KR" altLang="en-US" dirty="0"/>
              <a:t>이상치 처리 전</a:t>
            </a:r>
            <a:r>
              <a:rPr lang="en-US" altLang="ko-KR" dirty="0"/>
              <a:t>/</a:t>
            </a:r>
            <a:r>
              <a:rPr lang="ko-KR" altLang="en-US" dirty="0"/>
              <a:t>후  데이터 모델 학습에 대한 비교</a:t>
            </a:r>
            <a:r>
              <a:rPr lang="en-US" altLang="ko-KR" dirty="0"/>
              <a:t>, </a:t>
            </a:r>
            <a:r>
              <a:rPr lang="ko-KR" altLang="en-US" dirty="0"/>
              <a:t>모델 평가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마지막으로는  학습한 모델들의 앙상블 평가와</a:t>
            </a:r>
            <a:r>
              <a:rPr lang="en-US" altLang="ko-KR" dirty="0"/>
              <a:t>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SHAP </a:t>
            </a:r>
            <a:r>
              <a:rPr lang="ko-KR" altLang="en-US" dirty="0"/>
              <a:t>분석을 통한 앙상블 </a:t>
            </a:r>
            <a:r>
              <a:rPr lang="en-US" altLang="ko-KR" dirty="0"/>
              <a:t>SHAP </a:t>
            </a:r>
            <a:r>
              <a:rPr lang="ko-KR" altLang="en-US" dirty="0"/>
              <a:t>분석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이 순서대로 말씀을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다만 모든 문서를 다 </a:t>
            </a:r>
            <a:r>
              <a:rPr lang="en-US" altLang="ko-KR" dirty="0"/>
              <a:t>PPT</a:t>
            </a:r>
            <a:r>
              <a:rPr lang="ko-KR" altLang="en-US" dirty="0"/>
              <a:t>에 담기는 어렵기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  <a:r>
              <a:rPr lang="ko-KR" altLang="en-US" dirty="0"/>
              <a:t> 각 단계별로 요약한 내용을 </a:t>
            </a:r>
            <a:r>
              <a:rPr lang="en-US" altLang="ko-KR" dirty="0"/>
              <a:t>PPT</a:t>
            </a:r>
            <a:r>
              <a:rPr lang="ko-KR" altLang="en-US" dirty="0"/>
              <a:t>와 마크다운문서</a:t>
            </a:r>
            <a:r>
              <a:rPr lang="en-US" altLang="ko-KR" dirty="0"/>
              <a:t>, </a:t>
            </a:r>
            <a:r>
              <a:rPr lang="ko-KR" altLang="en-US" dirty="0"/>
              <a:t>주피터노트북 파일을 이용해 내용 전달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내용들은 모두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올라가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발표가 끝난 다음에 </a:t>
            </a:r>
            <a:r>
              <a:rPr lang="ko-KR" altLang="en-US" dirty="0" err="1"/>
              <a:t>깃허브</a:t>
            </a:r>
            <a:r>
              <a:rPr lang="ko-KR" altLang="en-US" dirty="0"/>
              <a:t> 주소를 공유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A8BA2-2921-B5B7-C23C-B86DCA384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5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UCI </a:t>
            </a:r>
            <a:r>
              <a:rPr lang="en-US" altLang="ko-KR" dirty="0" err="1"/>
              <a:t>BikeSharing</a:t>
            </a:r>
            <a:r>
              <a:rPr lang="en-US" altLang="ko-KR" dirty="0"/>
              <a:t> Dataset</a:t>
            </a:r>
            <a:r>
              <a:rPr lang="ko-KR" altLang="en-US" dirty="0"/>
              <a:t>은 워싱턴 </a:t>
            </a:r>
            <a:r>
              <a:rPr lang="en-US" altLang="ko-KR" dirty="0"/>
              <a:t>D.C.</a:t>
            </a:r>
            <a:r>
              <a:rPr lang="ko-KR" altLang="en-US" dirty="0"/>
              <a:t>의 자전거 대여 시스템 데이터를 기반으로</a:t>
            </a:r>
            <a:r>
              <a:rPr lang="en-US" altLang="ko-KR" dirty="0"/>
              <a:t>, </a:t>
            </a:r>
            <a:r>
              <a:rPr lang="en-US" altLang="ko-KR" b="1" dirty="0"/>
              <a:t>2011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</a:t>
            </a:r>
            <a:r>
              <a:rPr lang="en-US" altLang="ko-KR" b="1" dirty="0"/>
              <a:t>1</a:t>
            </a:r>
            <a:r>
              <a:rPr lang="ko-KR" altLang="en-US" b="1" dirty="0"/>
              <a:t>일부터 </a:t>
            </a:r>
            <a:r>
              <a:rPr lang="en-US" altLang="ko-KR" b="1" dirty="0"/>
              <a:t>2012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 </a:t>
            </a:r>
            <a:r>
              <a:rPr lang="en-US" altLang="ko-KR" b="1" dirty="0"/>
              <a:t>31</a:t>
            </a:r>
            <a:r>
              <a:rPr lang="ko-KR" altLang="en-US" b="1" dirty="0"/>
              <a:t>일까지</a:t>
            </a:r>
            <a:r>
              <a:rPr lang="ko-KR" altLang="en-US" dirty="0"/>
              <a:t> 기록된 </a:t>
            </a:r>
            <a:r>
              <a:rPr lang="ko-KR" altLang="en-US" b="1" dirty="0"/>
              <a:t>자전거 </a:t>
            </a:r>
            <a:r>
              <a:rPr lang="ko-KR" altLang="en-US" b="1" dirty="0" err="1"/>
              <a:t>대여량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·</a:t>
            </a:r>
            <a:r>
              <a:rPr lang="ko-KR" altLang="en-US" b="1" dirty="0"/>
              <a:t>시간별</a:t>
            </a:r>
            <a:r>
              <a:rPr lang="en-US" altLang="ko-KR" b="1" dirty="0"/>
              <a:t>)</a:t>
            </a:r>
            <a:r>
              <a:rPr lang="ko-KR" altLang="en-US" dirty="0"/>
              <a:t> 데이터가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 Bikeshare (Washington D.C.)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말씀드린바와</a:t>
            </a:r>
            <a:r>
              <a:rPr lang="ko-KR" altLang="en-US" dirty="0"/>
              <a:t> 같이 날씨환경 요소인 </a:t>
            </a:r>
            <a:r>
              <a:rPr lang="ko-KR" altLang="en-US" dirty="0" err="1"/>
              <a:t>오픈메테오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기상 데이터 피처들과 공간환경요소인 </a:t>
            </a:r>
            <a:r>
              <a:rPr lang="en-US" altLang="ko-KR" dirty="0"/>
              <a:t>POI </a:t>
            </a:r>
            <a:r>
              <a:rPr lang="ko-KR" altLang="en-US" dirty="0"/>
              <a:t>피처들 까지 모두 합해서 </a:t>
            </a:r>
            <a:r>
              <a:rPr lang="en-US" altLang="ko-KR" dirty="0"/>
              <a:t>80</a:t>
            </a:r>
            <a:r>
              <a:rPr lang="ko-KR" altLang="en-US" dirty="0"/>
              <a:t>개의 인풋 피처와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타겟변수로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5503-2D7B-F65B-D9FE-9756EA30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E4991-C838-5745-6B24-C75566865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65C5-21B3-F6A0-259A-B43823DB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데이터셋은 </a:t>
            </a:r>
            <a:r>
              <a:rPr lang="en-US" altLang="ko-KR" b="1" dirty="0"/>
              <a:t>2020</a:t>
            </a:r>
            <a:r>
              <a:rPr lang="ko-KR" altLang="en-US" b="1" dirty="0"/>
              <a:t>년 부터 </a:t>
            </a:r>
            <a:r>
              <a:rPr lang="en-US" altLang="ko-KR" b="1" dirty="0"/>
              <a:t>2025</a:t>
            </a:r>
            <a:r>
              <a:rPr lang="ko-KR" altLang="en-US" b="1" dirty="0"/>
              <a:t>년 </a:t>
            </a:r>
            <a:r>
              <a:rPr lang="en-US" altLang="ko-KR" b="1" dirty="0"/>
              <a:t>6</a:t>
            </a:r>
            <a:r>
              <a:rPr lang="ko-KR" altLang="en-US" b="1" dirty="0"/>
              <a:t>월 까지의 </a:t>
            </a:r>
            <a:r>
              <a:rPr lang="ko-KR" altLang="en-US" b="1" dirty="0" err="1"/>
              <a:t>대여량</a:t>
            </a:r>
            <a:r>
              <a:rPr lang="ko-KR" altLang="en-US" b="1" dirty="0"/>
              <a:t> 정보가 서울시 열린 데이터 광장에 오픈이 되어 </a:t>
            </a:r>
            <a:r>
              <a:rPr lang="ko-KR" altLang="en-US" b="1" dirty="0" err="1"/>
              <a:t>있구요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보너스 데이터로서는 </a:t>
            </a:r>
            <a:r>
              <a:rPr lang="en-US" altLang="ko-KR" b="1" dirty="0"/>
              <a:t>POI </a:t>
            </a:r>
            <a:r>
              <a:rPr lang="ko-KR" altLang="en-US" b="1" dirty="0"/>
              <a:t>정보와 </a:t>
            </a:r>
            <a:r>
              <a:rPr lang="ko-KR" altLang="en-US" b="1" dirty="0" err="1"/>
              <a:t>기상자료개방포털에서</a:t>
            </a:r>
            <a:r>
              <a:rPr lang="ko-KR" altLang="en-US" b="1" dirty="0"/>
              <a:t> 오픈해 놓은 시간별 기상데이터를 활용 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 셋은  하나의 타겟 변수와</a:t>
            </a:r>
            <a:r>
              <a:rPr lang="en-US" altLang="ko-KR" b="1" dirty="0"/>
              <a:t> 39</a:t>
            </a:r>
            <a:r>
              <a:rPr lang="ko-KR" altLang="en-US" b="1" dirty="0"/>
              <a:t>개의 인풋 피처로 구성 되어 있습니다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그래서 실제 데이터 스키마는 다음과 같이 구성되어 있습니다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 표시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두 데이터의 데이터 라이선스는 다음과 같습니다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문서표시</a:t>
            </a:r>
            <a:r>
              <a:rPr lang="en-US" altLang="ko-KR" b="1"/>
              <a:t>)</a:t>
            </a:r>
            <a:endParaRPr lang="en-US" altLang="ko-K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D1BF-9B23-B36F-1ACA-04EF4758A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 드린 데이터들을 최종 학습에 사용하게 될 데이터로 전 처리 하는 과정을 말씀 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크게 세가지 그룹의 피처들 시간요인</a:t>
            </a:r>
            <a:r>
              <a:rPr lang="en-US" altLang="ko-KR" dirty="0"/>
              <a:t>, </a:t>
            </a:r>
            <a:r>
              <a:rPr lang="ko-KR" altLang="en-US" dirty="0"/>
              <a:t>날씨요인</a:t>
            </a:r>
            <a:r>
              <a:rPr lang="en-US" altLang="ko-KR" dirty="0"/>
              <a:t>, </a:t>
            </a:r>
            <a:r>
              <a:rPr lang="ko-KR" altLang="en-US" dirty="0"/>
              <a:t>공간요인과 시간요인이 묶인 타겟 피처의 </a:t>
            </a:r>
            <a:r>
              <a:rPr lang="ko-KR" altLang="en-US" dirty="0" err="1"/>
              <a:t>대여량</a:t>
            </a:r>
            <a:r>
              <a:rPr lang="ko-KR" altLang="en-US" dirty="0"/>
              <a:t> 에 대한 원천 데이터를 수집하고</a:t>
            </a:r>
            <a:endParaRPr lang="en-US" altLang="ko-KR" dirty="0"/>
          </a:p>
          <a:p>
            <a:r>
              <a:rPr lang="en-US" altLang="ko-KR" dirty="0"/>
              <a:t>Date</a:t>
            </a:r>
            <a:r>
              <a:rPr lang="ko-KR" altLang="en-US" dirty="0"/>
              <a:t> 타입 피처에 대한 시간 파생 변수를 생성하고</a:t>
            </a:r>
            <a:r>
              <a:rPr lang="en-US" altLang="ko-KR" dirty="0"/>
              <a:t> </a:t>
            </a:r>
            <a:r>
              <a:rPr lang="ko-KR" altLang="en-US" dirty="0"/>
              <a:t>시간별로 </a:t>
            </a:r>
            <a:r>
              <a:rPr lang="ko-KR" altLang="en-US" dirty="0" err="1"/>
              <a:t>대여량을</a:t>
            </a:r>
            <a:r>
              <a:rPr lang="ko-KR" altLang="en-US" dirty="0"/>
              <a:t> 모두 처리하기엔 데이터 양이 너무 많기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 구간 기반 플래그</a:t>
            </a:r>
            <a:r>
              <a:rPr lang="en-US" altLang="ko-KR" dirty="0"/>
              <a:t>(24</a:t>
            </a:r>
            <a:r>
              <a:rPr lang="ko-KR" altLang="en-US" dirty="0"/>
              <a:t>시간을 </a:t>
            </a:r>
            <a:r>
              <a:rPr lang="en-US" altLang="ko-KR" dirty="0"/>
              <a:t>4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 생성해서 데이터 </a:t>
            </a:r>
            <a:r>
              <a:rPr lang="en-US" altLang="ko-KR" dirty="0"/>
              <a:t>row</a:t>
            </a:r>
            <a:r>
              <a:rPr lang="ko-KR" altLang="en-US" dirty="0"/>
              <a:t>수를 축약했습니다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다음은 데이터 피처들에 대한 </a:t>
            </a:r>
            <a:r>
              <a:rPr lang="ko-KR" altLang="en-US" dirty="0" err="1"/>
              <a:t>결측치는</a:t>
            </a:r>
            <a:r>
              <a:rPr lang="ko-KR" altLang="en-US" dirty="0"/>
              <a:t> 시간대별 </a:t>
            </a:r>
            <a:r>
              <a:rPr lang="en-US" altLang="ko-KR" dirty="0"/>
              <a:t>Average </a:t>
            </a:r>
            <a:r>
              <a:rPr lang="ko-KR" altLang="en-US" dirty="0"/>
              <a:t>값을 채워주는 형태로 </a:t>
            </a:r>
            <a:r>
              <a:rPr lang="ko-KR" altLang="en-US" dirty="0" err="1"/>
              <a:t>결측값을</a:t>
            </a:r>
            <a:r>
              <a:rPr lang="ko-KR" altLang="en-US" dirty="0"/>
              <a:t> 방어적으로 처리했습니다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논리적 이상치</a:t>
            </a:r>
            <a:r>
              <a:rPr lang="en-US" altLang="ko-KR" dirty="0"/>
              <a:t>, </a:t>
            </a:r>
            <a:r>
              <a:rPr lang="ko-KR" altLang="en-US" dirty="0"/>
              <a:t>예를 들어</a:t>
            </a:r>
            <a:r>
              <a:rPr lang="en-US" altLang="ko-KR" dirty="0"/>
              <a:t> </a:t>
            </a:r>
            <a:r>
              <a:rPr lang="ko-KR" altLang="en-US" dirty="0"/>
              <a:t>이동거리가 </a:t>
            </a:r>
            <a:r>
              <a:rPr lang="en-US" altLang="ko-KR" dirty="0"/>
              <a:t>0m</a:t>
            </a:r>
            <a:r>
              <a:rPr lang="ko-KR" altLang="en-US" dirty="0"/>
              <a:t>인데 대여이력이 있다거나 하는 경우에는</a:t>
            </a:r>
            <a:r>
              <a:rPr lang="en-US" altLang="ko-KR" dirty="0"/>
              <a:t> </a:t>
            </a:r>
            <a:r>
              <a:rPr lang="ko-KR" altLang="en-US" dirty="0"/>
              <a:t>의 경우 해당 </a:t>
            </a:r>
            <a:r>
              <a:rPr lang="en-US" altLang="ko-KR" dirty="0"/>
              <a:t>Row</a:t>
            </a:r>
            <a:r>
              <a:rPr lang="ko-KR" altLang="en-US" dirty="0"/>
              <a:t>를 삭제 하는 선택을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피처</a:t>
            </a:r>
            <a:r>
              <a:rPr lang="en-US" altLang="ko-KR" dirty="0"/>
              <a:t>/</a:t>
            </a:r>
            <a:r>
              <a:rPr lang="ko-KR" altLang="en-US" dirty="0"/>
              <a:t>컬럼에 대해서 필요한 변수들</a:t>
            </a:r>
            <a:r>
              <a:rPr lang="en-US" altLang="ko-KR" dirty="0"/>
              <a:t>, </a:t>
            </a:r>
            <a:r>
              <a:rPr lang="ko-KR" altLang="en-US" dirty="0"/>
              <a:t>영향을 끼치는 요인들만 선택하고 정리하는 작업을 진행을 </a:t>
            </a:r>
            <a:r>
              <a:rPr lang="ko-KR" altLang="en-US" dirty="0" err="1"/>
              <a:t>했구요</a:t>
            </a:r>
            <a:r>
              <a:rPr lang="en-US" altLang="ko-KR" dirty="0"/>
              <a:t>. </a:t>
            </a:r>
            <a:r>
              <a:rPr lang="ko-KR" altLang="en-US" dirty="0"/>
              <a:t>한글 데이터의 경우 영문화 작업을 진행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 날씨에 대한 피처들이 굉장히 많은데</a:t>
            </a:r>
            <a:r>
              <a:rPr lang="en-US" altLang="ko-KR" dirty="0"/>
              <a:t>, </a:t>
            </a:r>
            <a:r>
              <a:rPr lang="ko-KR" altLang="en-US" dirty="0"/>
              <a:t>이 경우 피처들이 값 사이에 크기나 순서 관계가 존재하지 않는 명목형 변수이기 </a:t>
            </a:r>
            <a:r>
              <a:rPr lang="ko-KR" altLang="en-US" dirty="0" err="1"/>
              <a:t>떄문에</a:t>
            </a:r>
            <a:r>
              <a:rPr lang="ko-KR" altLang="en-US" dirty="0"/>
              <a:t> 날씨의 상태를 카테고리화 </a:t>
            </a:r>
            <a:r>
              <a:rPr lang="en-US" altLang="ko-KR" dirty="0"/>
              <a:t>Weather Flag </a:t>
            </a:r>
            <a:r>
              <a:rPr lang="ko-KR" altLang="en-US" dirty="0"/>
              <a:t>를 생성했습니다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이와 같은 </a:t>
            </a:r>
            <a:r>
              <a:rPr lang="ko-KR" altLang="en-US" dirty="0" err="1"/>
              <a:t>전처리</a:t>
            </a:r>
            <a:r>
              <a:rPr lang="ko-KR" altLang="en-US" dirty="0"/>
              <a:t> 방식이 끝나고 나면</a:t>
            </a:r>
            <a:r>
              <a:rPr lang="en-US" altLang="ko-KR" dirty="0"/>
              <a:t>, </a:t>
            </a:r>
            <a:r>
              <a:rPr lang="ko-KR" altLang="en-US" dirty="0"/>
              <a:t>해당 데이터들의 </a:t>
            </a:r>
            <a:r>
              <a:rPr lang="en-US" altLang="ko-KR" dirty="0"/>
              <a:t>Date</a:t>
            </a:r>
            <a:r>
              <a:rPr lang="ko-KR" altLang="en-US" dirty="0"/>
              <a:t>와 </a:t>
            </a:r>
            <a:r>
              <a:rPr lang="ko-KR" altLang="en-US" dirty="0" err="1"/>
              <a:t>시간구반기반플래그</a:t>
            </a:r>
            <a:r>
              <a:rPr lang="en-US" altLang="ko-KR" dirty="0"/>
              <a:t>(</a:t>
            </a:r>
            <a:r>
              <a:rPr lang="ko-KR" altLang="en-US" dirty="0" err="1"/>
              <a:t>쿼터플래그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키값으로</a:t>
            </a:r>
            <a:r>
              <a:rPr lang="ko-KR" altLang="en-US" dirty="0"/>
              <a:t> 데이터를 조인 해서 학습에 쓰일 최종 데이터를 생성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33.png"/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7.png"/><Relationship Id="rId9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73.png"/><Relationship Id="rId3" Type="http://schemas.openxmlformats.org/officeDocument/2006/relationships/image" Target="../media/image153.png"/><Relationship Id="rId7" Type="http://schemas.openxmlformats.org/officeDocument/2006/relationships/image" Target="../media/image71.png"/><Relationship Id="rId12" Type="http://schemas.openxmlformats.org/officeDocument/2006/relationships/image" Target="../media/image16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59.png"/><Relationship Id="rId5" Type="http://schemas.openxmlformats.org/officeDocument/2006/relationships/image" Target="../media/image155.png"/><Relationship Id="rId15" Type="http://schemas.openxmlformats.org/officeDocument/2006/relationships/image" Target="../media/image74.png"/><Relationship Id="rId10" Type="http://schemas.openxmlformats.org/officeDocument/2006/relationships/image" Target="../media/image72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38.png"/><Relationship Id="rId21" Type="http://schemas.openxmlformats.org/officeDocument/2006/relationships/image" Target="../media/image33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7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38.png"/><Relationship Id="rId21" Type="http://schemas.openxmlformats.org/officeDocument/2006/relationships/image" Target="../media/image193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5" Type="http://schemas.openxmlformats.org/officeDocument/2006/relationships/image" Target="../media/image187.png"/><Relationship Id="rId23" Type="http://schemas.openxmlformats.org/officeDocument/2006/relationships/image" Target="../media/image33.png"/><Relationship Id="rId10" Type="http://schemas.openxmlformats.org/officeDocument/2006/relationships/image" Target="../media/image86.png"/><Relationship Id="rId19" Type="http://schemas.openxmlformats.org/officeDocument/2006/relationships/image" Target="../media/image191.png"/><Relationship Id="rId4" Type="http://schemas.openxmlformats.org/officeDocument/2006/relationships/image" Target="../media/image17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38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3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33.png"/><Relationship Id="rId10" Type="http://schemas.openxmlformats.org/officeDocument/2006/relationships/image" Target="../media/image217.png"/><Relationship Id="rId4" Type="http://schemas.openxmlformats.org/officeDocument/2006/relationships/image" Target="../media/image17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26" Type="http://schemas.openxmlformats.org/officeDocument/2006/relationships/image" Target="../media/image241.png"/><Relationship Id="rId3" Type="http://schemas.openxmlformats.org/officeDocument/2006/relationships/image" Target="../media/image38.png"/><Relationship Id="rId21" Type="http://schemas.openxmlformats.org/officeDocument/2006/relationships/image" Target="../media/image236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2.png"/><Relationship Id="rId20" Type="http://schemas.openxmlformats.org/officeDocument/2006/relationships/image" Target="../media/image23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39.png"/><Relationship Id="rId5" Type="http://schemas.openxmlformats.org/officeDocument/2006/relationships/image" Target="../media/image222.png"/><Relationship Id="rId15" Type="http://schemas.openxmlformats.org/officeDocument/2006/relationships/image" Target="../media/image167.png"/><Relationship Id="rId23" Type="http://schemas.openxmlformats.org/officeDocument/2006/relationships/image" Target="../media/image238.png"/><Relationship Id="rId28" Type="http://schemas.openxmlformats.org/officeDocument/2006/relationships/image" Target="../media/image215.png"/><Relationship Id="rId10" Type="http://schemas.openxmlformats.org/officeDocument/2006/relationships/image" Target="../media/image227.png"/><Relationship Id="rId19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17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67.png"/><Relationship Id="rId21" Type="http://schemas.openxmlformats.org/officeDocument/2006/relationships/image" Target="../media/image283.png"/><Relationship Id="rId34" Type="http://schemas.openxmlformats.org/officeDocument/2006/relationships/image" Target="../media/image3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5" Type="http://schemas.openxmlformats.org/officeDocument/2006/relationships/image" Target="../media/image268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17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8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6.png"/><Relationship Id="rId21" Type="http://schemas.openxmlformats.org/officeDocument/2006/relationships/image" Target="../media/image312.png"/><Relationship Id="rId7" Type="http://schemas.openxmlformats.org/officeDocument/2006/relationships/image" Target="../media/image300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159.png"/><Relationship Id="rId5" Type="http://schemas.openxmlformats.org/officeDocument/2006/relationships/image" Target="../media/image298.png"/><Relationship Id="rId15" Type="http://schemas.openxmlformats.org/officeDocument/2006/relationships/image" Target="../media/image306.png"/><Relationship Id="rId10" Type="http://schemas.openxmlformats.org/officeDocument/2006/relationships/image" Target="../media/image302.png"/><Relationship Id="rId19" Type="http://schemas.openxmlformats.org/officeDocument/2006/relationships/image" Target="../media/image310.png"/><Relationship Id="rId4" Type="http://schemas.openxmlformats.org/officeDocument/2006/relationships/image" Target="../media/image297.png"/><Relationship Id="rId9" Type="http://schemas.openxmlformats.org/officeDocument/2006/relationships/image" Target="../media/image161.png"/><Relationship Id="rId14" Type="http://schemas.openxmlformats.org/officeDocument/2006/relationships/image" Target="../media/image305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26" Type="http://schemas.openxmlformats.org/officeDocument/2006/relationships/image" Target="../media/image334.png"/><Relationship Id="rId3" Type="http://schemas.openxmlformats.org/officeDocument/2006/relationships/image" Target="../media/image17.png"/><Relationship Id="rId21" Type="http://schemas.openxmlformats.org/officeDocument/2006/relationships/image" Target="../media/image329.png"/><Relationship Id="rId34" Type="http://schemas.openxmlformats.org/officeDocument/2006/relationships/image" Target="../media/image341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3.png"/><Relationship Id="rId33" Type="http://schemas.openxmlformats.org/officeDocument/2006/relationships/image" Target="../media/image3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5.png"/><Relationship Id="rId20" Type="http://schemas.openxmlformats.org/officeDocument/2006/relationships/image" Target="../media/image33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24" Type="http://schemas.openxmlformats.org/officeDocument/2006/relationships/image" Target="../media/image332.png"/><Relationship Id="rId32" Type="http://schemas.openxmlformats.org/officeDocument/2006/relationships/image" Target="../media/image339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23" Type="http://schemas.openxmlformats.org/officeDocument/2006/relationships/image" Target="../media/image331.png"/><Relationship Id="rId28" Type="http://schemas.openxmlformats.org/officeDocument/2006/relationships/image" Target="../media/image194.png"/><Relationship Id="rId36" Type="http://schemas.openxmlformats.org/officeDocument/2006/relationships/image" Target="../media/image343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31" Type="http://schemas.openxmlformats.org/officeDocument/2006/relationships/image" Target="../media/image338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8" Type="http://schemas.openxmlformats.org/officeDocument/2006/relationships/image" Target="../media/image3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1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61.png"/><Relationship Id="rId5" Type="http://schemas.openxmlformats.org/officeDocument/2006/relationships/image" Target="../media/image72.png"/><Relationship Id="rId10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4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5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48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7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9353" y="48101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5333" y="48101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9385" y="481012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8664" y="48101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자전거 대여 수요 예측 분석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4097893" y="5191125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5007977" y="5191125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957367" y="5191125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973788" y="5191125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2025-12-17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20029C5-06A1-4D3D-AAB2-228578A29061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594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6682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66825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419600"/>
            <a:ext cx="111252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482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105400"/>
            <a:ext cx="108204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638800"/>
            <a:ext cx="53340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5638800"/>
            <a:ext cx="53340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575" y="7086600"/>
            <a:ext cx="104775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EDA 종합 결론</a:t>
            </a:r>
            <a:endParaRPr lang="en-US" sz="2250" dirty="0"/>
          </a:p>
        </p:txBody>
      </p:sp>
      <p:sp>
        <p:nvSpPr>
          <p:cNvPr id="15" name="Text 1"/>
          <p:cNvSpPr/>
          <p:nvPr/>
        </p:nvSpPr>
        <p:spPr>
          <a:xfrm>
            <a:off x="800100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질문의 답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838200" y="1638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수요는 시간대와 기상요인의 조합에 매우 민감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838200" y="18669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D.C., 서울 모두 시간대에 대한 민감성은 동일하지만, 기상범위, 패턴의 차이가 있음</a:t>
            </a:r>
            <a:endParaRPr lang="en-US" sz="1050" dirty="0"/>
          </a:p>
        </p:txBody>
      </p:sp>
      <p:sp>
        <p:nvSpPr>
          <p:cNvPr id="18" name="Text 4"/>
          <p:cNvSpPr/>
          <p:nvPr/>
        </p:nvSpPr>
        <p:spPr>
          <a:xfrm>
            <a:off x="838200" y="21717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기반 패턴이 두 도시 모두 존재하다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838200" y="24003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그러나 서울이 비율 자체가 더 강하고 패턴적으로 구체적인 경향을 보임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838200" y="2705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 도시적 요인은 매우 효과적이다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838200" y="29337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 학교, 상업지역, 버스정류장이 예외적이고 특정 패턴이 있음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6467475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모델링 방향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6553200" y="16383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서울별 특화 모델링 방식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669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6591300" y="20955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교통 네트워크와 대여소 간 위치 관계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6591300" y="23622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광역 교통 중계 시간차 적기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591300" y="26289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업무지구 정확한 튔 앙 구분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6553200" y="29718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모델링 방식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6553200" y="32004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경우</a:t>
            </a:r>
            <a:endParaRPr lang="en-US" sz="1050" dirty="0"/>
          </a:p>
        </p:txBody>
      </p:sp>
      <p:sp>
        <p:nvSpPr>
          <p:cNvPr id="30" name="Text 16"/>
          <p:cNvSpPr/>
          <p:nvPr/>
        </p:nvSpPr>
        <p:spPr>
          <a:xfrm>
            <a:off x="6591300" y="34290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변수의 선별적 집계 및 계절적 변수/스케일링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65913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기후 변화의 의미 분석 및 적응 모형 조정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6591300" y="39624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10년 온난화 경향과 귷는 시식의 최'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1143000" y="46482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 결론</a:t>
            </a:r>
            <a:endParaRPr lang="en-US" sz="1500" dirty="0"/>
          </a:p>
        </p:txBody>
      </p:sp>
      <p:sp>
        <p:nvSpPr>
          <p:cNvPr id="34" name="Text 20"/>
          <p:cNvSpPr/>
          <p:nvPr/>
        </p:nvSpPr>
        <p:spPr>
          <a:xfrm>
            <a:off x="685800" y="51054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모델 엔드 함께 고려한 앙상블이 적합할 것으로 예상됨</a:t>
            </a:r>
            <a:endParaRPr lang="en-US" sz="1200" dirty="0"/>
          </a:p>
        </p:txBody>
      </p:sp>
      <p:sp>
        <p:nvSpPr>
          <p:cNvPr id="35" name="Text 21"/>
          <p:cNvSpPr/>
          <p:nvPr/>
        </p:nvSpPr>
        <p:spPr>
          <a:xfrm>
            <a:off x="8001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 모델링</a:t>
            </a:r>
            <a:endParaRPr lang="en-US" sz="1200" dirty="0"/>
          </a:p>
        </p:txBody>
      </p:sp>
      <p:sp>
        <p:nvSpPr>
          <p:cNvPr id="36" name="Text 22"/>
          <p:cNvSpPr/>
          <p:nvPr/>
        </p:nvSpPr>
        <p:spPr>
          <a:xfrm>
            <a:off x="8001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기반 파생 feature 중심 집중</a:t>
            </a:r>
            <a:endParaRPr lang="en-US" sz="1050" dirty="0"/>
          </a:p>
        </p:txBody>
      </p:sp>
      <p:sp>
        <p:nvSpPr>
          <p:cNvPr id="37" name="Text 23"/>
          <p:cNvSpPr/>
          <p:nvPr/>
        </p:nvSpPr>
        <p:spPr>
          <a:xfrm>
            <a:off x="8001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시각적, 계절적 영향과 적합한 가중치 모델</a:t>
            </a:r>
            <a:endParaRPr lang="en-US" sz="1050" dirty="0"/>
          </a:p>
        </p:txBody>
      </p:sp>
      <p:sp>
        <p:nvSpPr>
          <p:cNvPr id="38" name="Text 24"/>
          <p:cNvSpPr/>
          <p:nvPr/>
        </p:nvSpPr>
        <p:spPr>
          <a:xfrm>
            <a:off x="8001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이상이 정보 중중에 효과적 적합</a:t>
            </a:r>
            <a:endParaRPr lang="en-US" sz="1050" dirty="0"/>
          </a:p>
        </p:txBody>
      </p:sp>
      <p:sp>
        <p:nvSpPr>
          <p:cNvPr id="39" name="Text 25"/>
          <p:cNvSpPr/>
          <p:nvPr/>
        </p:nvSpPr>
        <p:spPr>
          <a:xfrm>
            <a:off x="62865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모델링</a:t>
            </a:r>
            <a:endParaRPr lang="en-US" sz="1200" dirty="0"/>
          </a:p>
        </p:txBody>
      </p:sp>
      <p:sp>
        <p:nvSpPr>
          <p:cNvPr id="40" name="Text 26"/>
          <p:cNvSpPr/>
          <p:nvPr/>
        </p:nvSpPr>
        <p:spPr>
          <a:xfrm>
            <a:off x="62865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model 기반 feature 도시 특화</a:t>
            </a:r>
            <a:endParaRPr lang="en-US" sz="1050" dirty="0"/>
          </a:p>
        </p:txBody>
      </p:sp>
      <p:sp>
        <p:nvSpPr>
          <p:cNvPr id="41" name="Text 27"/>
          <p:cNvSpPr/>
          <p:nvPr/>
        </p:nvSpPr>
        <p:spPr>
          <a:xfrm>
            <a:off x="62865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인프라와 업무지구의 중핵 기匙</a:t>
            </a:r>
            <a:endParaRPr lang="en-US" sz="1050" dirty="0"/>
          </a:p>
        </p:txBody>
      </p:sp>
      <p:sp>
        <p:nvSpPr>
          <p:cNvPr id="42" name="Text 28"/>
          <p:cNvSpPr/>
          <p:nvPr/>
        </p:nvSpPr>
        <p:spPr>
          <a:xfrm>
            <a:off x="62865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/location 정확성을 향상시켜 앙상블 효과</a:t>
            </a:r>
            <a:endParaRPr lang="en-US" sz="1050" dirty="0"/>
          </a:p>
        </p:txBody>
      </p:sp>
      <p:sp>
        <p:nvSpPr>
          <p:cNvPr id="43" name="Text 29"/>
          <p:cNvSpPr/>
          <p:nvPr/>
        </p:nvSpPr>
        <p:spPr>
          <a:xfrm>
            <a:off x="11220450" y="70485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13/20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5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9410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5715000" cy="2095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886200"/>
            <a:ext cx="3606701" cy="3390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038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305300"/>
            <a:ext cx="3378101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3886200"/>
            <a:ext cx="360685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801" y="40386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801" y="4305300"/>
            <a:ext cx="33782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750" y="3886200"/>
            <a:ext cx="3606701" cy="3390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6050" y="40386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050" y="4305300"/>
            <a:ext cx="3378101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7429500"/>
            <a:ext cx="11125200" cy="2895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75819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7575" y="10553700"/>
            <a:ext cx="104775" cy="1333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Feature 중요도 예상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EDA 기반 모델의 Feature 중요도 예상 순위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87630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 Top Feature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62000" y="4305300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22" name="Text 4"/>
          <p:cNvSpPr/>
          <p:nvPr/>
        </p:nvSpPr>
        <p:spPr>
          <a:xfrm>
            <a:off x="1411486" y="4305300"/>
            <a:ext cx="7590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2170509" y="4305300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762000" y="4648200"/>
            <a:ext cx="91654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표지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1525786" y="47244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6" name="Text 8"/>
          <p:cNvSpPr/>
          <p:nvPr/>
        </p:nvSpPr>
        <p:spPr>
          <a:xfrm>
            <a:off x="2284809" y="46482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출퇴근계 몇유도 데이터 근물 더주민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762000" y="51816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525786" y="52578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9" name="Text 11"/>
          <p:cNvSpPr/>
          <p:nvPr/>
        </p:nvSpPr>
        <p:spPr>
          <a:xfrm>
            <a:off x="762000" y="57150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강수량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1525786" y="57912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31" name="Text 13"/>
          <p:cNvSpPr/>
          <p:nvPr/>
        </p:nvSpPr>
        <p:spPr>
          <a:xfrm>
            <a:off x="762000" y="62484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평일/휴일</a:t>
            </a:r>
            <a:endParaRPr lang="en-US" sz="1050" dirty="0"/>
          </a:p>
        </p:txBody>
      </p:sp>
      <p:sp>
        <p:nvSpPr>
          <p:cNvPr id="32" name="Text 14"/>
          <p:cNvSpPr/>
          <p:nvPr/>
        </p:nvSpPr>
        <p:spPr>
          <a:xfrm>
            <a:off x="1610023" y="6400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762000" y="6781800"/>
            <a:ext cx="76378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분기구분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1610023" y="68580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7"/>
          <p:cNvSpPr/>
          <p:nvPr/>
        </p:nvSpPr>
        <p:spPr>
          <a:xfrm>
            <a:off x="4673501" y="4000500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서울만의 특징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4521101" y="4305300"/>
            <a:ext cx="198521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>
            <a:off x="6392019" y="4305300"/>
            <a:ext cx="139303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38" name="Text 20"/>
          <p:cNvSpPr/>
          <p:nvPr/>
        </p:nvSpPr>
        <p:spPr>
          <a:xfrm>
            <a:off x="4521101" y="4648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역둘/학구역 근출</a:t>
            </a:r>
            <a:endParaRPr lang="en-US" sz="1050" dirty="0"/>
          </a:p>
        </p:txBody>
      </p:sp>
      <p:sp>
        <p:nvSpPr>
          <p:cNvPr id="39" name="Text 21"/>
          <p:cNvSpPr/>
          <p:nvPr/>
        </p:nvSpPr>
        <p:spPr>
          <a:xfrm>
            <a:off x="6728490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40" name="Text 22"/>
          <p:cNvSpPr/>
          <p:nvPr/>
        </p:nvSpPr>
        <p:spPr>
          <a:xfrm>
            <a:off x="4521101" y="5029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지침오☎이 간격</a:t>
            </a:r>
            <a:endParaRPr lang="en-US" sz="1050" dirty="0"/>
          </a:p>
        </p:txBody>
      </p:sp>
      <p:sp>
        <p:nvSpPr>
          <p:cNvPr id="41" name="Text 23"/>
          <p:cNvSpPr/>
          <p:nvPr/>
        </p:nvSpPr>
        <p:spPr>
          <a:xfrm>
            <a:off x="6907560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42" name="Text 24"/>
          <p:cNvSpPr/>
          <p:nvPr/>
        </p:nvSpPr>
        <p:spPr>
          <a:xfrm>
            <a:off x="4521101" y="5410200"/>
            <a:ext cx="238226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우수💋احتجاج气温</a:t>
            </a:r>
            <a:endParaRPr lang="en-US" sz="1050" dirty="0"/>
          </a:p>
        </p:txBody>
      </p:sp>
      <p:sp>
        <p:nvSpPr>
          <p:cNvPr id="43" name="Text 25"/>
          <p:cNvSpPr/>
          <p:nvPr/>
        </p:nvSpPr>
        <p:spPr>
          <a:xfrm>
            <a:off x="6907560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44" name="Text 26"/>
          <p:cNvSpPr/>
          <p:nvPr/>
        </p:nvSpPr>
        <p:spPr>
          <a:xfrm>
            <a:off x="4521101" y="5791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45" name="Text 27"/>
          <p:cNvSpPr/>
          <p:nvPr/>
        </p:nvSpPr>
        <p:spPr>
          <a:xfrm>
            <a:off x="6907560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46" name="Text 28"/>
          <p:cNvSpPr/>
          <p:nvPr/>
        </p:nvSpPr>
        <p:spPr>
          <a:xfrm>
            <a:off x="835655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특징</a:t>
            </a:r>
            <a:endParaRPr lang="en-US" sz="1200" dirty="0"/>
          </a:p>
        </p:txBody>
      </p:sp>
      <p:sp>
        <p:nvSpPr>
          <p:cNvPr id="47" name="Text 29"/>
          <p:cNvSpPr/>
          <p:nvPr/>
        </p:nvSpPr>
        <p:spPr>
          <a:xfrm>
            <a:off x="8280350" y="4305300"/>
            <a:ext cx="17979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48" name="Text 30"/>
          <p:cNvSpPr/>
          <p:nvPr/>
        </p:nvSpPr>
        <p:spPr>
          <a:xfrm>
            <a:off x="9964043" y="4305300"/>
            <a:ext cx="158010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49" name="Text 31"/>
          <p:cNvSpPr/>
          <p:nvPr/>
        </p:nvSpPr>
        <p:spPr>
          <a:xfrm>
            <a:off x="8280350" y="4648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50" name="Text 32"/>
          <p:cNvSpPr/>
          <p:nvPr/>
        </p:nvSpPr>
        <p:spPr>
          <a:xfrm>
            <a:off x="10393978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51" name="Text 33"/>
          <p:cNvSpPr/>
          <p:nvPr/>
        </p:nvSpPr>
        <p:spPr>
          <a:xfrm>
            <a:off x="8280350" y="5029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</a:t>
            </a:r>
            <a:endParaRPr lang="en-US" sz="1050" dirty="0"/>
          </a:p>
        </p:txBody>
      </p:sp>
      <p:sp>
        <p:nvSpPr>
          <p:cNvPr id="52" name="Text 34"/>
          <p:cNvSpPr/>
          <p:nvPr/>
        </p:nvSpPr>
        <p:spPr>
          <a:xfrm>
            <a:off x="10573048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3" name="Text 35"/>
          <p:cNvSpPr/>
          <p:nvPr/>
        </p:nvSpPr>
        <p:spPr>
          <a:xfrm>
            <a:off x="8280350" y="5410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시즌</a:t>
            </a:r>
            <a:endParaRPr lang="en-US" sz="1050" dirty="0"/>
          </a:p>
        </p:txBody>
      </p:sp>
      <p:sp>
        <p:nvSpPr>
          <p:cNvPr id="54" name="Text 36"/>
          <p:cNvSpPr/>
          <p:nvPr/>
        </p:nvSpPr>
        <p:spPr>
          <a:xfrm>
            <a:off x="10573048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5" name="Text 37"/>
          <p:cNvSpPr/>
          <p:nvPr/>
        </p:nvSpPr>
        <p:spPr>
          <a:xfrm>
            <a:off x="8280350" y="5791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공시시 앱lys</a:t>
            </a:r>
            <a:endParaRPr lang="en-US" sz="1050" dirty="0"/>
          </a:p>
        </p:txBody>
      </p:sp>
      <p:sp>
        <p:nvSpPr>
          <p:cNvPr id="56" name="Text 38"/>
          <p:cNvSpPr/>
          <p:nvPr/>
        </p:nvSpPr>
        <p:spPr>
          <a:xfrm>
            <a:off x="10573048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57" name="Text 39"/>
          <p:cNvSpPr/>
          <p:nvPr/>
        </p:nvSpPr>
        <p:spPr>
          <a:xfrm>
            <a:off x="838200" y="7543800"/>
            <a:ext cx="10896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sp>
        <p:nvSpPr>
          <p:cNvPr id="58" name="Text 40"/>
          <p:cNvSpPr/>
          <p:nvPr/>
        </p:nvSpPr>
        <p:spPr>
          <a:xfrm>
            <a:off x="685800" y="78486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체계: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도시의 생활 패턴이 상상을 크게 영향을 미침</a:t>
            </a:r>
            <a:endParaRPr lang="en-US" sz="1200" dirty="0"/>
          </a:p>
        </p:txBody>
      </p:sp>
      <p:sp>
        <p:nvSpPr>
          <p:cNvPr id="59" name="Text 41"/>
          <p:cNvSpPr/>
          <p:nvPr/>
        </p:nvSpPr>
        <p:spPr>
          <a:xfrm>
            <a:off x="685800" y="86487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서울은 문화적 적응성을 보유하여</a:t>
            </a:r>
            <a:endParaRPr lang="en-US" sz="1200" dirty="0"/>
          </a:p>
        </p:txBody>
      </p:sp>
      <p:sp>
        <p:nvSpPr>
          <p:cNvPr id="60" name="Text 42"/>
          <p:cNvSpPr/>
          <p:nvPr/>
        </p:nvSpPr>
        <p:spPr>
          <a:xfrm>
            <a:off x="685800" y="94488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공간적 결합은 아래와 같이 중요함</a:t>
            </a:r>
            <a:endParaRPr lang="en-US" sz="1200" dirty="0"/>
          </a:p>
        </p:txBody>
      </p:sp>
      <p:sp>
        <p:nvSpPr>
          <p:cNvPr id="61" name="Text 43"/>
          <p:cNvSpPr/>
          <p:nvPr/>
        </p:nvSpPr>
        <p:spPr>
          <a:xfrm>
            <a:off x="11220450" y="105156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3657600" cy="3752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573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430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24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669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38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813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52850"/>
            <a:ext cx="3276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905250"/>
            <a:ext cx="104775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066800"/>
            <a:ext cx="3657600" cy="3752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2573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50" y="13430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19240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4955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30670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3638550"/>
            <a:ext cx="32766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790950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066800"/>
            <a:ext cx="3657600" cy="3752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2573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7725" y="1343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885950"/>
            <a:ext cx="32766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2956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8671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4386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048250"/>
            <a:ext cx="114300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9713" y="52101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운영 개선 방안</a:t>
            </a:r>
            <a:endParaRPr lang="en-US" sz="2250" dirty="0"/>
          </a:p>
        </p:txBody>
      </p:sp>
      <p:sp>
        <p:nvSpPr>
          <p:cNvPr id="32" name="Text 1"/>
          <p:cNvSpPr/>
          <p:nvPr/>
        </p:nvSpPr>
        <p:spPr>
          <a:xfrm>
            <a:off x="1162050" y="1362075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재배치 전략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800100" y="188595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 개발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800100" y="22288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 주거지와 업무지구 간 자전거 불균형 해소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00100" y="2800350"/>
            <a:ext cx="3166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 대여소의 지형적 특성 반영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00100" y="31432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Log-Transform 및 원-핫 인코딩 을 통한 모델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66775" y="38671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LightGBM 모델을 활용한 정확한 수요 예측으로 재배치 효율성 향상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5048250" y="1362075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시민 참여형 인센티브 시스템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4686300" y="1885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왕복 마일리지 확대 - 자전거 불균형 해소에 기여하는 왕복 이용자 보상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4686300" y="24574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요소 도입 - 배지 및 랭킹 시스템으로 자전거 재배치 참여 동기 부여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686300" y="3028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수요-공급 정보 제공 - 따릉이 앱을 통한 대여소 실시간 상황 공개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4752975" y="37528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이러한 시스템은 자전거 재배치의 사회적 참여를 촉진하여 운영 효율성을 높임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8934450" y="1362075"/>
            <a:ext cx="1851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 활용 방안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572500" y="32575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환경 요인 고려(기온, 습도, 풍속, 날씨, 계절, 휴일, 근무일, 시간)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72500" y="38290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예측된 수요를 바탕으로 자전거 재배치 계획 수립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572500" y="4400550"/>
            <a:ext cx="3623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인력 및 차량 운영을 최적화 하여 운영 비용 절감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-624840" y="5162550"/>
            <a:ext cx="1344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위의 운영 개선 방안은 데이터 기반 의사결정을 통해 자전거 공유 시스템의 효율성을 높이고, 사용자 만족도를 향상시키는 것을 목표로 합니다.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10/12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52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67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099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52800"/>
            <a:ext cx="51435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3429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335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714500"/>
            <a:ext cx="249555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18669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199072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1714500"/>
            <a:ext cx="249555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0" y="1866900"/>
            <a:ext cx="32385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5450" y="199072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009900"/>
            <a:ext cx="249555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162300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3286125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3009900"/>
            <a:ext cx="249555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9250" y="316230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5450" y="328612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결론 및 향후 과제</a:t>
            </a:r>
            <a:endParaRPr lang="en-US" sz="2250" dirty="0"/>
          </a:p>
        </p:txBody>
      </p:sp>
      <p:sp>
        <p:nvSpPr>
          <p:cNvPr id="27" name="Text 1"/>
          <p:cNvSpPr/>
          <p:nvPr/>
        </p:nvSpPr>
        <p:spPr>
          <a:xfrm>
            <a:off x="914400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838200" y="17145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Dataset을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대여 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38200" y="2286000"/>
            <a:ext cx="5795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모델이 가장 우수한 성능을 보이며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 정확도 기록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76300" y="2628900"/>
            <a:ext cx="4480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데이터를 통한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운영 환경 인사이트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00100" y="29718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전략과 시민 참여형 인센티브 시스템 제안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72275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발전 방향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7010400" y="19431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개선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59130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 및 보다 복잡한 앙상블 기법 적용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9639300" y="1943100"/>
            <a:ext cx="1634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공유 전동킥보드 분석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23925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 확장하여 전동킥보드 이용 패턴과 결합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7010400" y="32385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행동 분석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59130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프로필과 선호도 분석을 통한 맞춤형 서비스 개선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9658350" y="32385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계획 연계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923925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인프라 개선과 지역 사회 개발 전략 수립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381000" y="47244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공유 시스템 운영 효율화에 기여할 수 있었습니다.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81000" y="50292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12/12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56007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716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81200"/>
            <a:ext cx="2095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05740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514600"/>
            <a:ext cx="2095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5908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048000"/>
            <a:ext cx="2095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2420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95400"/>
            <a:ext cx="5600700" cy="2476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447800"/>
            <a:ext cx="28575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57162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981200"/>
            <a:ext cx="2095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057400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514600"/>
            <a:ext cx="2095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59080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238500"/>
            <a:ext cx="2095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62400"/>
            <a:ext cx="11430000" cy="2400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114800"/>
            <a:ext cx="3048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2386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914900"/>
            <a:ext cx="5448300" cy="1295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067300"/>
            <a:ext cx="762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486400"/>
            <a:ext cx="762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905500"/>
            <a:ext cx="76200" cy="76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914900"/>
            <a:ext cx="5448300" cy="762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067300"/>
            <a:ext cx="133350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372100"/>
            <a:ext cx="13335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품질 및 전처리 요약</a:t>
            </a:r>
            <a:endParaRPr lang="en-US" sz="2250" dirty="0"/>
          </a:p>
        </p:txBody>
      </p:sp>
      <p:sp>
        <p:nvSpPr>
          <p:cNvPr id="34" name="Text 1"/>
          <p:cNvSpPr/>
          <p:nvPr/>
        </p:nvSpPr>
        <p:spPr>
          <a:xfrm>
            <a:off x="381000" y="8763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결측치, 이상치, 인코딩, 파생변수 생성에 대한 처리 내용</a:t>
            </a:r>
            <a:endParaRPr lang="en-US" sz="1050" dirty="0"/>
          </a:p>
        </p:txBody>
      </p:sp>
      <p:sp>
        <p:nvSpPr>
          <p:cNvPr id="35" name="Text 2"/>
          <p:cNvSpPr/>
          <p:nvPr/>
        </p:nvSpPr>
        <p:spPr>
          <a:xfrm>
            <a:off x="914400" y="15049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처리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819150" y="1943100"/>
            <a:ext cx="3120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 기상 데이터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819150" y="2171700"/>
            <a:ext cx="3120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일부 시간대 누락 → 보간(interpolation) 적용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819150" y="2476500"/>
            <a:ext cx="2181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POI 정보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19150" y="2705100"/>
            <a:ext cx="2617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존재하지 않는 POI: 없음 → 0으로 패딩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19150" y="30099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대여/반납 수량 이상치 처리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19150" y="32385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음수, 급증치: IQR 기반 필터링 적용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6724650" y="15049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500" dirty="0"/>
          </a:p>
        </p:txBody>
      </p:sp>
      <p:sp>
        <p:nvSpPr>
          <p:cNvPr id="43" name="Text 10"/>
          <p:cNvSpPr/>
          <p:nvPr/>
        </p:nvSpPr>
        <p:spPr>
          <a:xfrm>
            <a:off x="6648450" y="1943100"/>
            <a:ext cx="2695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quarter_flag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48450" y="2171700"/>
            <a:ext cx="3234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시간대 구분: 뉴욕/서울의 Busyness 등급</a:t>
            </a:r>
            <a:endParaRPr lang="en-US" sz="1050" dirty="0"/>
          </a:p>
        </p:txBody>
      </p:sp>
      <p:sp>
        <p:nvSpPr>
          <p:cNvPr id="45" name="Text 12"/>
          <p:cNvSpPr/>
          <p:nvPr/>
        </p:nvSpPr>
        <p:spPr>
          <a:xfrm>
            <a:off x="6648450" y="24765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플래그 변수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6648450" y="2705100"/>
            <a:ext cx="2495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rain_flag, snow_flag, low_visibility_flag
high_radiation_flag (일사량 상위 20%)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6648450" y="3200400"/>
            <a:ext cx="4772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기반 변수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6648450" y="3429000"/>
            <a:ext cx="5726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N_station_within_100m, N_station_within_500m, N_station_within_1000m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914400" y="417195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 처리 (IQR)</a:t>
            </a:r>
            <a:endParaRPr lang="en-US" sz="1500" dirty="0"/>
          </a:p>
        </p:txBody>
      </p:sp>
      <p:sp>
        <p:nvSpPr>
          <p:cNvPr id="50" name="Text 17"/>
          <p:cNvSpPr/>
          <p:nvPr/>
        </p:nvSpPr>
        <p:spPr>
          <a:xfrm>
            <a:off x="5334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사용된 범위 (IQR)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800100" y="50292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1514475" y="5057775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Q1 - (Q3 - Q1) * 1.5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800100" y="54483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상위 75%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1514475" y="5476875"/>
            <a:ext cx="1600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Q3 + (Q3 - Q1) * 1.5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800100" y="5867400"/>
            <a:ext cx="3063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Q1: 하위 25% 지점, Q3: 상위 25% 지점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62103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사례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6534150" y="5029200"/>
            <a:ext cx="3257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25%~상위 75% 범위를 벗어난 극단값 제거</a:t>
            </a:r>
            <a:endParaRPr lang="en-US" sz="1050" dirty="0"/>
          </a:p>
        </p:txBody>
      </p:sp>
      <p:sp>
        <p:nvSpPr>
          <p:cNvPr id="58" name="Text 25"/>
          <p:cNvSpPr/>
          <p:nvPr/>
        </p:nvSpPr>
        <p:spPr>
          <a:xfrm>
            <a:off x="6534150" y="5334000"/>
            <a:ext cx="4251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DC 폭우·폭설 시 강수량 상한값 비정상 스파이크 → 클리핑 처리</a:t>
            </a:r>
            <a:endParaRPr lang="en-US" sz="1050" dirty="0"/>
          </a:p>
        </p:txBody>
      </p:sp>
      <p:sp>
        <p:nvSpPr>
          <p:cNvPr id="59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8/20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38300"/>
            <a:ext cx="6339780" cy="304606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178" y="48387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380" y="1066800"/>
            <a:ext cx="4480620" cy="487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676400"/>
            <a:ext cx="409962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5180" y="1838325"/>
            <a:ext cx="19050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590800"/>
            <a:ext cx="4099620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3695700"/>
            <a:ext cx="4099620" cy="952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0880" y="4800600"/>
            <a:ext cx="409962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머신러닝 모델 구축 및 성능 비교</a:t>
            </a:r>
            <a:endParaRPr lang="en-US" sz="2250" dirty="0"/>
          </a:p>
        </p:txBody>
      </p:sp>
      <p:sp>
        <p:nvSpPr>
          <p:cNvPr id="17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비교 (RMSLE)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-62478" y="4800600"/>
            <a:ext cx="76077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RMSLE (Root Mean Squared Logarithmic Error) 지표를 사용하여 모델 성능 평가</a:t>
            </a:r>
            <a:endParaRPr lang="en-US" sz="1050" dirty="0"/>
          </a:p>
        </p:txBody>
      </p:sp>
      <p:sp>
        <p:nvSpPr>
          <p:cNvPr id="19" name="Text 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분석 결과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901880" y="1790700"/>
            <a:ext cx="3871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 모델: LightGBM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635180" y="2095500"/>
            <a:ext cx="46452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값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으로 가장 낮음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635180" y="2705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모델의优越성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635180" y="29718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앙상블 모델(XGBRegressor, LGBMRegressor)이 선형 회귀 모델보다 우수한 성능을 보임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635180" y="3810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모델 성능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7635180" y="40767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인코딩을 적용한 선형 회귀 모델은 RMSLE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0.589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기록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7635180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개선 방향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635180" y="51816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모델의 하이퍼파라미터 튜닝을 통해 성능进一步 향상 가능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15/20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066800"/>
            <a:ext cx="1057275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11811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5" y="1066800"/>
            <a:ext cx="123825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5" y="11811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325" y="1066800"/>
            <a:ext cx="9144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1181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675" y="1066800"/>
            <a:ext cx="11144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1811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50" y="1066800"/>
            <a:ext cx="138112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475" y="1181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125" y="1066800"/>
            <a:ext cx="170497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76400"/>
            <a:ext cx="5600700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8288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1933575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" y="2524125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124200"/>
            <a:ext cx="5600700" cy="1485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2766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088" y="3381375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050" y="40671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050" y="42957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676400"/>
            <a:ext cx="560070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18288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05575" y="1933575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1350" y="271462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314700"/>
            <a:ext cx="5600700" cy="1485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34671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3571875"/>
            <a:ext cx="17145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05765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2862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450" y="5067300"/>
            <a:ext cx="1333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전처리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638300" y="1066800"/>
            <a:ext cx="12687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3057525" y="1066800"/>
            <a:ext cx="1485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4657725" y="10668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 변환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5934075" y="1066800"/>
            <a:ext cx="133731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7410450" y="1066800"/>
            <a:ext cx="165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 컬럼 제거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9153525" y="1066800"/>
            <a:ext cx="20459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전처리ed 데이터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1620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350" dirty="0"/>
          </a:p>
        </p:txBody>
      </p:sp>
      <p:sp>
        <p:nvSpPr>
          <p:cNvPr id="43" name="Text 8"/>
          <p:cNvSpPr/>
          <p:nvPr/>
        </p:nvSpPr>
        <p:spPr>
          <a:xfrm>
            <a:off x="1162050" y="21336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 변수에서 year, month, day, hour과 같은 시간 관련 파생 변수를 추출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1343025" y="2400300"/>
            <a:ext cx="44862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시간적 요인이 자전거 대여 수요에 미치는 영향을 모델이 더 잘 학습할 수 있도록 함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1162050" y="32766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변수 로그 변환</a:t>
            </a:r>
            <a:endParaRPr lang="en-US" sz="1350" dirty="0"/>
          </a:p>
        </p:txBody>
      </p:sp>
      <p:sp>
        <p:nvSpPr>
          <p:cNvPr id="46" name="Text 11"/>
          <p:cNvSpPr/>
          <p:nvPr/>
        </p:nvSpPr>
        <p:spPr>
          <a:xfrm>
            <a:off x="1162050" y="35814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 변수의 분포를 확인한 결과 0에서 200 사이에 데이터가 집중된 왜곡된 형태를 보임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1371600" y="4038600"/>
            <a:ext cx="5063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np.log1p() 함수를 사용하여 로그 변환을 수행하여 정규 분포에 가깝게 만듦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1371600" y="4267200"/>
            <a:ext cx="4171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후에는 np.expm1() 함수를 사용하여 원래 스케일로 복원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69913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범주형 변수 원-핫 인코딩</a:t>
            </a:r>
            <a:endParaRPr lang="en-US" sz="1350" dirty="0"/>
          </a:p>
        </p:txBody>
      </p:sp>
      <p:sp>
        <p:nvSpPr>
          <p:cNvPr id="50" name="Text 15"/>
          <p:cNvSpPr/>
          <p:nvPr/>
        </p:nvSpPr>
        <p:spPr>
          <a:xfrm>
            <a:off x="6991350" y="21336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year, month, hour, holiday, workingday, season, weather와 같은 범주형 변수에 원-핫 인코딩 적용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7200900" y="25908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회귀 모델에 숫자형으로 표현된 카테고리형 데이터를 그대로 사용할 경우 잘못된 가중치를 부여할 수 있음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6991350" y="34671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컬럼 제거</a:t>
            </a:r>
            <a:endParaRPr lang="en-US" sz="1350" dirty="0"/>
          </a:p>
        </p:txBody>
      </p:sp>
      <p:sp>
        <p:nvSpPr>
          <p:cNvPr id="53" name="Text 18"/>
          <p:cNvSpPr/>
          <p:nvPr/>
        </p:nvSpPr>
        <p:spPr>
          <a:xfrm>
            <a:off x="6991350" y="37719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datetime, casual, registered 컬럼은 모델 학습에서 제외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7200900" y="40386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datetime: 이미 파생 변수로 추출되었음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200900" y="42672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casual, registered: count와 직접적인 관련이 있음 (casual + registered = count)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381000" y="50292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적절한 데이터 전처리는 모델의 예측 성능을 향상시키는 데 필수적입니다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14/20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49305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764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800225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650" y="16764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850" y="18002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895600"/>
            <a:ext cx="7493050" cy="2286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1242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505200"/>
            <a:ext cx="3238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629025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650" y="3505200"/>
            <a:ext cx="2667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9850" y="3629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34340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446722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3650" y="43434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850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550" y="1066800"/>
            <a:ext cx="3746450" cy="1828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4550" y="3086100"/>
            <a:ext cx="3746450" cy="2362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5050" y="3314700"/>
            <a:ext cx="23812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5050" y="36957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5050" y="40005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55050" y="43053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5050" y="46101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55050" y="49149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이용 패턴 분석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876300" y="12573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이용 패턴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028700" y="16383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 시간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028700" y="1905000"/>
            <a:ext cx="3022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7-9시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 많고 반납 적음 (자전거 부족), 오후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5-7시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반납 많고 대여 적음 (자전거 과잉)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4603700" y="1638300"/>
            <a:ext cx="3079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주중 vs 주말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603700" y="1905000"/>
            <a:ext cx="36958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필수이동수단으로 통근 중심, 출퇴근 시간대 집중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4603700" y="2133600"/>
            <a:ext cx="30798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레저/여가이용, 오전부터 오후 전반에 걸쳐 고른 패턴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828675" y="30861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자전거 불균형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1009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주거지 대여소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09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1009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홍대입구역 2번 출구 (주거지 인근)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584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업무지구 대여소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584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4584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대방역 6번 출구 (회사 인근)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971550" y="4305300"/>
            <a:ext cx="25812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전철/버스 인근 대여소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971550" y="45720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이용량을 보임. 불균형은 상대적으로 적음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71550" y="48006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대중교통 연계 수단으로서의 역할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622750" y="4305300"/>
            <a:ext cx="2628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4622750" y="45720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고지대: 대여 많고 반납 거의 없음 (자전거 고갈)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4622750" y="48006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저지대: 반납 많음 (자전거 과잉)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8607475" y="3276600"/>
            <a:ext cx="3365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패턴에 영향을 주는 요인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8483650" y="3657600"/>
            <a:ext cx="2754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온도, 체감온도는 대여량과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8445550" y="39624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습도는 상대적으로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약한 음의 상관관계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8483650" y="42672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풍속은 대여량과의 선형 관계가 미미</a:t>
            </a:r>
            <a:endParaRPr lang="en-US" sz="1050" dirty="0"/>
          </a:p>
        </p:txBody>
      </p:sp>
      <p:sp>
        <p:nvSpPr>
          <p:cNvPr id="53" name="Text 24"/>
          <p:cNvSpPr/>
          <p:nvPr/>
        </p:nvSpPr>
        <p:spPr>
          <a:xfrm>
            <a:off x="8464600" y="4572000"/>
            <a:ext cx="23888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계절성: 4월부터 10월까지가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성수기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8521750" y="4876800"/>
            <a:ext cx="3098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산업지역, 상업지역, 거주지역 분포에 따라 이용 패턴 차이</a:t>
            </a:r>
            <a:endParaRPr lang="en-US" sz="1050" dirty="0"/>
          </a:p>
        </p:txBody>
      </p:sp>
      <p:sp>
        <p:nvSpPr>
          <p:cNvPr id="55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9/12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333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52600"/>
            <a:ext cx="52959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905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200400"/>
            <a:ext cx="529590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528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648200"/>
            <a:ext cx="52959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800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487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2192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475" y="13335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1714500"/>
            <a:ext cx="52959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8288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188595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2895600"/>
            <a:ext cx="5295900" cy="1257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0099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2250" y="3067050"/>
            <a:ext cx="1143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305300"/>
            <a:ext cx="52959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441960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476750"/>
            <a:ext cx="1524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6134100"/>
            <a:ext cx="114300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62865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" y="64008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3400" y="681990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690562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6819900"/>
            <a:ext cx="17145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48400" y="6905625"/>
            <a:ext cx="952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3400" y="7315200"/>
            <a:ext cx="11125200" cy="495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" y="7429500"/>
            <a:ext cx="17145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77575" y="80391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EDA 분석 결과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028700" y="12763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876300" y="1866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 패턴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85800" y="21717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7–9시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급상승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85800" y="24384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퇴근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18–21시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회복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85800" y="27051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고도의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-workingday 패턴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감지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38200" y="33147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수요 차별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685800" y="36195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주말에도 대여 수요 유지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685800" y="38862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대여율 </a:t>
            </a:r>
            <a:r>
              <a:rPr lang="en-US" sz="1200" b="1" dirty="0">
                <a:solidFill>
                  <a:srgbClr val="CA8A0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높음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685800" y="4152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도시 구조의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"필수 이동성" 비중 높음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876300" y="47625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47700" y="50673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 D.C. 대비 출퇴근 대기 시간 패턴은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명확하고 일관성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보이며, 7~8시/18~19시 패턴을 보임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858000" y="1276350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기반 특성 (POI 영향)</a:t>
            </a:r>
            <a:endParaRPr lang="en-US" sz="1500" dirty="0"/>
          </a:p>
        </p:txBody>
      </p:sp>
      <p:sp>
        <p:nvSpPr>
          <p:cNvPr id="48" name="Text 13"/>
          <p:cNvSpPr/>
          <p:nvPr/>
        </p:nvSpPr>
        <p:spPr>
          <a:xfrm>
            <a:off x="6858000" y="1866900"/>
            <a:ext cx="1508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대학교 주변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2171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오전/오후 수요가 뚜렷하게 두드러짐 (교ë충 시간적 차이)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6667500" y="2400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종/휴학기로 수요 변동이 크게 발생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858000" y="3048000"/>
            <a:ext cx="1520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공원·한강 인접 구역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667500" y="33528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대여 수요가 평일에 비해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다소 증가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667500" y="35814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패턴이 특정 시간에 대레집중됨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667500" y="38100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 출입 시 평일/주말 관련 수요 변화 획기적임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858000" y="445770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 주변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6667500" y="47625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반경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100m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내 버스정류장 수 ≥ 3개인 경우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6667500" y="4991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대여량이 평균보다 </a:t>
            </a: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높을 수 있음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667500" y="5219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역세권/상업지구 인접离 (7~8, 18~19 시간)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667500" y="5448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남성/청소년 대여 비중 높음 차이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1028700" y="63436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영향</a:t>
            </a:r>
            <a:endParaRPr lang="en-US" sz="1500" dirty="0"/>
          </a:p>
        </p:txBody>
      </p:sp>
      <p:sp>
        <p:nvSpPr>
          <p:cNvPr id="61" name="Text 26"/>
          <p:cNvSpPr/>
          <p:nvPr/>
        </p:nvSpPr>
        <p:spPr>
          <a:xfrm>
            <a:off x="838200" y="6781800"/>
            <a:ext cx="685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강수세기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838200" y="7010400"/>
            <a:ext cx="5646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강수로 대여 수요가 증가할 경우에는 확정불확정 순서로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용수세기 3 등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이상에서 확인</a:t>
            </a:r>
            <a:endParaRPr lang="en-US" sz="1050" dirty="0"/>
          </a:p>
        </p:txBody>
      </p:sp>
      <p:sp>
        <p:nvSpPr>
          <p:cNvPr id="63" name="Text 28"/>
          <p:cNvSpPr/>
          <p:nvPr/>
        </p:nvSpPr>
        <p:spPr>
          <a:xfrm>
            <a:off x="6457950" y="67818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체감 온도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6457950" y="7010400"/>
            <a:ext cx="4720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10°C~20°C 구간에서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 활발한 수요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보임 (일부 날씨 조건과 조화)</a:t>
            </a:r>
            <a:endParaRPr lang="en-US" sz="1050" dirty="0"/>
          </a:p>
        </p:txBody>
      </p:sp>
      <p:sp>
        <p:nvSpPr>
          <p:cNvPr id="65" name="Text 30"/>
          <p:cNvSpPr/>
          <p:nvPr/>
        </p:nvSpPr>
        <p:spPr>
          <a:xfrm>
            <a:off x="895350" y="7467600"/>
            <a:ext cx="8823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비/눈의 경우 DC보다 </a:t>
            </a:r>
            <a:r>
              <a:rPr lang="en-US" sz="10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영향이 약하나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강수량이 많으면 강수여부가 시간대 وال 레저이동관광 시간이 교차하여 영향을 최소화할 수 있음</a:t>
            </a:r>
            <a:endParaRPr lang="en-US" sz="1050" dirty="0"/>
          </a:p>
        </p:txBody>
      </p:sp>
      <p:sp>
        <p:nvSpPr>
          <p:cNvPr id="66" name="Text 31"/>
          <p:cNvSpPr/>
          <p:nvPr/>
        </p:nvSpPr>
        <p:spPr>
          <a:xfrm>
            <a:off x="11220450" y="80010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10/20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4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11125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11125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38300"/>
            <a:ext cx="3137743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143" y="1638300"/>
            <a:ext cx="4326434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85" y="17907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577" y="1638300"/>
            <a:ext cx="3661023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6989" y="17907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095500"/>
            <a:ext cx="1112520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2571750"/>
            <a:ext cx="1112520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48000"/>
            <a:ext cx="11125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360" y="3171825"/>
            <a:ext cx="762000" cy="238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9560" y="324802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7014" y="3171825"/>
            <a:ext cx="762000" cy="2381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3214" y="3248025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505200"/>
            <a:ext cx="1112520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981450"/>
            <a:ext cx="1112520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4457700"/>
            <a:ext cx="111252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610225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5943600"/>
            <a:ext cx="5486400" cy="1371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5943600"/>
            <a:ext cx="54864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77575" y="7543800"/>
            <a:ext cx="104775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도시간 패턴 비교 (Washington vs Seoul)</a:t>
            </a:r>
            <a:endParaRPr lang="en-US" sz="2250" dirty="0"/>
          </a:p>
        </p:txBody>
      </p:sp>
      <p:sp>
        <p:nvSpPr>
          <p:cNvPr id="26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주요 특성 비교 결론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533400" y="16383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 항목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186660" y="17526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424154" y="17526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685800" y="20955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목적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11425" y="222885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레저 + 출퇴근 혼합</a:t>
            </a:r>
            <a:endParaRPr lang="en-US" sz="900" dirty="0"/>
          </a:p>
        </p:txBody>
      </p:sp>
      <p:sp>
        <p:nvSpPr>
          <p:cNvPr id="32" name="Text 7"/>
          <p:cNvSpPr/>
          <p:nvPr/>
        </p:nvSpPr>
        <p:spPr>
          <a:xfrm>
            <a:off x="9405104" y="2228850"/>
            <a:ext cx="84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685800" y="25717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민감도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653385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highlight>
                  <a:srgbClr val="FEE2E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9647039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C2410C"/>
                </a:solidFill>
                <a:highlight>
                  <a:srgbClr val="FFEDD5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</a:t>
            </a:r>
            <a:endParaRPr lang="en-US" sz="900" dirty="0"/>
          </a:p>
        </p:txBody>
      </p:sp>
      <p:sp>
        <p:nvSpPr>
          <p:cNvPr id="36" name="Text 11"/>
          <p:cNvSpPr/>
          <p:nvPr/>
        </p:nvSpPr>
        <p:spPr>
          <a:xfrm>
            <a:off x="685800" y="30480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5377160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8시/17시</a:t>
            </a:r>
            <a:endParaRPr lang="en-US" sz="900" dirty="0"/>
          </a:p>
        </p:txBody>
      </p:sp>
      <p:sp>
        <p:nvSpPr>
          <p:cNvPr id="38" name="Text 13"/>
          <p:cNvSpPr/>
          <p:nvPr/>
        </p:nvSpPr>
        <p:spPr>
          <a:xfrm>
            <a:off x="9370814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8시/18시</a:t>
            </a:r>
            <a:endParaRPr lang="en-US" sz="900" dirty="0"/>
          </a:p>
        </p:txBody>
      </p:sp>
      <p:sp>
        <p:nvSpPr>
          <p:cNvPr id="39" name="Text 14"/>
          <p:cNvSpPr/>
          <p:nvPr/>
        </p:nvSpPr>
        <p:spPr>
          <a:xfrm>
            <a:off x="685800" y="35052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민감한 시즌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5268575" y="3638550"/>
            <a:ext cx="11315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 매우 강함</a:t>
            </a:r>
            <a:endParaRPr lang="en-US" sz="900" dirty="0"/>
          </a:p>
        </p:txBody>
      </p:sp>
      <p:sp>
        <p:nvSpPr>
          <p:cNvPr id="41" name="Text 16"/>
          <p:cNvSpPr/>
          <p:nvPr/>
        </p:nvSpPr>
        <p:spPr>
          <a:xfrm>
            <a:off x="9342239" y="3638550"/>
            <a:ext cx="97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비교적 균일함</a:t>
            </a:r>
            <a:endParaRPr lang="en-US" sz="900" dirty="0"/>
          </a:p>
        </p:txBody>
      </p:sp>
      <p:sp>
        <p:nvSpPr>
          <p:cNvPr id="42" name="Text 17"/>
          <p:cNvSpPr/>
          <p:nvPr/>
        </p:nvSpPr>
        <p:spPr>
          <a:xfrm>
            <a:off x="685800" y="39814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5653385" y="4114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적음</a:t>
            </a:r>
            <a:endParaRPr lang="en-US" sz="900" dirty="0"/>
          </a:p>
        </p:txBody>
      </p:sp>
      <p:sp>
        <p:nvSpPr>
          <p:cNvPr id="44" name="Text 19"/>
          <p:cNvSpPr/>
          <p:nvPr/>
        </p:nvSpPr>
        <p:spPr>
          <a:xfrm>
            <a:off x="9467969" y="41148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66534"/>
                </a:solidFill>
                <a:highlight>
                  <a:srgbClr val="BBF7D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강함</a:t>
            </a:r>
            <a:endParaRPr lang="en-US" sz="900" dirty="0"/>
          </a:p>
        </p:txBody>
      </p:sp>
      <p:sp>
        <p:nvSpPr>
          <p:cNvPr id="45" name="Text 20"/>
          <p:cNvSpPr/>
          <p:nvPr/>
        </p:nvSpPr>
        <p:spPr>
          <a:xfrm>
            <a:off x="685800" y="4457700"/>
            <a:ext cx="3137743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주말/평일 패턴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3823543" y="45720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여름철 증가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3823543" y="47625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근서 필라🌀수행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8149977" y="45720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패턴 유지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8149977" y="47625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근무이는 인정확군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800100" y="55626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차이점</a:t>
            </a:r>
            <a:endParaRPr lang="en-US" sz="1500" dirty="0"/>
          </a:p>
        </p:txBody>
      </p:sp>
      <p:sp>
        <p:nvSpPr>
          <p:cNvPr id="51" name="Text 26"/>
          <p:cNvSpPr/>
          <p:nvPr/>
        </p:nvSpPr>
        <p:spPr>
          <a:xfrm>
            <a:off x="6477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6477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설명력은 낮음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6477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+ 계절적 영향이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절대적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6477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계절을 조합한 탄화 인산 단음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647700" y="70104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수요 패턴과 북핵폭지 kültür PC 모두 7~9시 필모터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62865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57" name="Text 32"/>
          <p:cNvSpPr/>
          <p:nvPr/>
        </p:nvSpPr>
        <p:spPr>
          <a:xfrm>
            <a:off x="62865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설명력이 매우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62865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공공기관/상업지역, 버스정류장, 학교 파리체 바일</a:t>
            </a:r>
            <a:endParaRPr lang="en-US" sz="1050" dirty="0"/>
          </a:p>
        </p:txBody>
      </p:sp>
      <p:sp>
        <p:nvSpPr>
          <p:cNvPr id="59" name="Text 34"/>
          <p:cNvSpPr/>
          <p:nvPr/>
        </p:nvSpPr>
        <p:spPr>
          <a:xfrm>
            <a:off x="62865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학교의 가장 영향은 시석 격리 패턴에 가슈</a:t>
            </a:r>
            <a:endParaRPr lang="en-US" sz="1050" dirty="0"/>
          </a:p>
        </p:txBody>
      </p:sp>
      <p:sp>
        <p:nvSpPr>
          <p:cNvPr id="60" name="Text 35"/>
          <p:cNvSpPr/>
          <p:nvPr/>
        </p:nvSpPr>
        <p:spPr>
          <a:xfrm>
            <a:off x="6286500" y="70104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도직구잔가트 최취두 강력한 요인으로 특정 지역만</a:t>
            </a:r>
            <a:endParaRPr lang="en-US" sz="1050" dirty="0"/>
          </a:p>
        </p:txBody>
      </p:sp>
      <p:sp>
        <p:nvSpPr>
          <p:cNvPr id="61" name="Text 36"/>
          <p:cNvSpPr/>
          <p:nvPr/>
        </p:nvSpPr>
        <p:spPr>
          <a:xfrm>
            <a:off x="11220450" y="75057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11/20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3" y="1876425"/>
            <a:ext cx="56007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5908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8194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30480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828800"/>
            <a:ext cx="56007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5908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8194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304800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19500"/>
            <a:ext cx="56007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3815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6101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8387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619500"/>
            <a:ext cx="5600700" cy="1562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381500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61010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8387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" y="5505450"/>
            <a:ext cx="11430000" cy="1104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724525"/>
            <a:ext cx="1333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6057900"/>
            <a:ext cx="1209675" cy="342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617220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575" y="6057900"/>
            <a:ext cx="1247775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5975" y="6172200"/>
            <a:ext cx="1714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0" y="6057900"/>
            <a:ext cx="1743075" cy="3429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6150" y="6172200"/>
            <a:ext cx="133350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225" y="6057900"/>
            <a:ext cx="1209675" cy="342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1625" y="6172200"/>
            <a:ext cx="133350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OpenMind 팀 소개</a:t>
            </a:r>
            <a:endParaRPr lang="en-US" sz="2250" dirty="0"/>
          </a:p>
        </p:txBody>
      </p:sp>
      <p:sp>
        <p:nvSpPr>
          <p:cNvPr id="40" name="Text 1"/>
          <p:cNvSpPr/>
          <p:nvPr/>
        </p:nvSpPr>
        <p:spPr>
          <a:xfrm>
            <a:off x="381000" y="10668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저희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OpenMind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박사과정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명과 석사과정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팀원으로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구성되었습니다. 각 팀원의 전문 분야를 바탕으로 자전거 대여 수요 예측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진행 하겠습니다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"/>
          <p:cNvSpPr/>
          <p:nvPr/>
        </p:nvSpPr>
        <p:spPr>
          <a:xfrm>
            <a:off x="11525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이해선 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11525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2025154003</a:t>
            </a:r>
            <a:endParaRPr lang="en-US" sz="1050" dirty="0"/>
          </a:p>
        </p:txBody>
      </p:sp>
      <p:sp>
        <p:nvSpPr>
          <p:cNvPr id="43" name="Text 4"/>
          <p:cNvSpPr/>
          <p:nvPr/>
        </p:nvSpPr>
        <p:spPr>
          <a:xfrm>
            <a:off x="13620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심텍</a:t>
            </a:r>
            <a:endParaRPr lang="en-US" sz="1050" dirty="0"/>
          </a:p>
        </p:txBody>
      </p:sp>
      <p:sp>
        <p:nvSpPr>
          <p:cNvPr id="44" name="Text 5"/>
          <p:cNvSpPr/>
          <p:nvPr/>
        </p:nvSpPr>
        <p:spPr>
          <a:xfrm>
            <a:off x="1362075" y="2781300"/>
            <a:ext cx="2137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프로세스 개발 및 설비 개발 투자</a:t>
            </a:r>
            <a:endParaRPr lang="en-US" sz="1050" dirty="0"/>
          </a:p>
        </p:txBody>
      </p:sp>
      <p:sp>
        <p:nvSpPr>
          <p:cNvPr id="45" name="Text 6"/>
          <p:cNvSpPr/>
          <p:nvPr/>
        </p:nvSpPr>
        <p:spPr>
          <a:xfrm>
            <a:off x="1362075" y="3009900"/>
            <a:ext cx="29328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인쇄 회로 기판 개발 제품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수율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공정능력 개선 </a:t>
            </a:r>
            <a:endParaRPr lang="en-US" sz="1050" dirty="0"/>
          </a:p>
        </p:txBody>
      </p:sp>
      <p:sp>
        <p:nvSpPr>
          <p:cNvPr id="46" name="Text 7"/>
          <p:cNvSpPr/>
          <p:nvPr/>
        </p:nvSpPr>
        <p:spPr>
          <a:xfrm>
            <a:off x="69818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박정수</a:t>
            </a:r>
            <a:endParaRPr lang="en-US" sz="1350" dirty="0"/>
          </a:p>
        </p:txBody>
      </p:sp>
      <p:sp>
        <p:nvSpPr>
          <p:cNvPr id="47" name="Text 8"/>
          <p:cNvSpPr/>
          <p:nvPr/>
        </p:nvSpPr>
        <p:spPr>
          <a:xfrm>
            <a:off x="69818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2025154004</a:t>
            </a:r>
            <a:endParaRPr lang="en-US" sz="1050" dirty="0"/>
          </a:p>
        </p:txBody>
      </p:sp>
      <p:sp>
        <p:nvSpPr>
          <p:cNvPr id="48" name="Text 9"/>
          <p:cNvSpPr/>
          <p:nvPr/>
        </p:nvSpPr>
        <p:spPr>
          <a:xfrm>
            <a:off x="71913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에니아소프트</a:t>
            </a:r>
            <a:endParaRPr lang="en-US" sz="1050" dirty="0"/>
          </a:p>
        </p:txBody>
      </p:sp>
      <p:sp>
        <p:nvSpPr>
          <p:cNvPr id="49" name="Text 10"/>
          <p:cNvSpPr/>
          <p:nvPr/>
        </p:nvSpPr>
        <p:spPr>
          <a:xfrm>
            <a:off x="7191375" y="27813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현황 관리</a:t>
            </a:r>
            <a:endParaRPr lang="en-US" sz="1050" dirty="0"/>
          </a:p>
        </p:txBody>
      </p:sp>
      <p:sp>
        <p:nvSpPr>
          <p:cNvPr id="50" name="Text 11"/>
          <p:cNvSpPr/>
          <p:nvPr/>
        </p:nvSpPr>
        <p:spPr>
          <a:xfrm>
            <a:off x="7191374" y="3009900"/>
            <a:ext cx="2009775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아이템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관리</a:t>
            </a:r>
            <a:endParaRPr lang="en-US" sz="1050" dirty="0"/>
          </a:p>
        </p:txBody>
      </p:sp>
      <p:sp>
        <p:nvSpPr>
          <p:cNvPr id="51" name="Text 12"/>
          <p:cNvSpPr/>
          <p:nvPr/>
        </p:nvSpPr>
        <p:spPr>
          <a:xfrm>
            <a:off x="1152525" y="3810000"/>
            <a:ext cx="1971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이원표</a:t>
            </a:r>
            <a:endParaRPr lang="en-US" sz="1350" dirty="0"/>
          </a:p>
        </p:txBody>
      </p:sp>
      <p:sp>
        <p:nvSpPr>
          <p:cNvPr id="52" name="Text 13"/>
          <p:cNvSpPr/>
          <p:nvPr/>
        </p:nvSpPr>
        <p:spPr>
          <a:xfrm>
            <a:off x="1152525" y="40767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2025254021</a:t>
            </a:r>
            <a:endParaRPr lang="en-US" sz="1050" dirty="0"/>
          </a:p>
        </p:txBody>
      </p:sp>
      <p:sp>
        <p:nvSpPr>
          <p:cNvPr id="53" name="Text 14"/>
          <p:cNvSpPr/>
          <p:nvPr/>
        </p:nvSpPr>
        <p:spPr>
          <a:xfrm>
            <a:off x="1362075" y="4343400"/>
            <a:ext cx="20459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세노텍</a:t>
            </a:r>
            <a:endParaRPr lang="en-US" sz="1050" dirty="0"/>
          </a:p>
        </p:txBody>
      </p:sp>
      <p:sp>
        <p:nvSpPr>
          <p:cNvPr id="54" name="Text 15"/>
          <p:cNvSpPr/>
          <p:nvPr/>
        </p:nvSpPr>
        <p:spPr>
          <a:xfrm>
            <a:off x="1362075" y="45720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엔지니어링 개발 총괄</a:t>
            </a:r>
            <a:endParaRPr lang="en-US" sz="1050" dirty="0"/>
          </a:p>
        </p:txBody>
      </p:sp>
      <p:sp>
        <p:nvSpPr>
          <p:cNvPr id="55" name="Text 16"/>
          <p:cNvSpPr/>
          <p:nvPr/>
        </p:nvSpPr>
        <p:spPr>
          <a:xfrm>
            <a:off x="1362075" y="4800600"/>
            <a:ext cx="165735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 개발 및 기술 전략</a:t>
            </a:r>
            <a:endParaRPr lang="en-US" sz="1050" dirty="0"/>
          </a:p>
        </p:txBody>
      </p:sp>
      <p:sp>
        <p:nvSpPr>
          <p:cNvPr id="56" name="Text 17"/>
          <p:cNvSpPr/>
          <p:nvPr/>
        </p:nvSpPr>
        <p:spPr>
          <a:xfrm>
            <a:off x="6981825" y="3810000"/>
            <a:ext cx="2219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전양호</a:t>
            </a:r>
            <a:endParaRPr lang="en-US" sz="1350" dirty="0"/>
          </a:p>
        </p:txBody>
      </p:sp>
      <p:sp>
        <p:nvSpPr>
          <p:cNvPr id="57" name="Text 18"/>
          <p:cNvSpPr/>
          <p:nvPr/>
        </p:nvSpPr>
        <p:spPr>
          <a:xfrm>
            <a:off x="7037070" y="40767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2025254002</a:t>
            </a:r>
            <a:endParaRPr lang="en-US" sz="1050" dirty="0"/>
          </a:p>
        </p:txBody>
      </p:sp>
      <p:sp>
        <p:nvSpPr>
          <p:cNvPr id="58" name="Text 19"/>
          <p:cNvSpPr/>
          <p:nvPr/>
        </p:nvSpPr>
        <p:spPr>
          <a:xfrm>
            <a:off x="7191375" y="4343400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에이브이지니어스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7191375" y="45720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및 무인 이동체 제어 인터페이스 개발</a:t>
            </a:r>
            <a:endParaRPr lang="en-US" sz="1050" dirty="0"/>
          </a:p>
        </p:txBody>
      </p:sp>
      <p:sp>
        <p:nvSpPr>
          <p:cNvPr id="60" name="Text 21"/>
          <p:cNvSpPr/>
          <p:nvPr/>
        </p:nvSpPr>
        <p:spPr>
          <a:xfrm>
            <a:off x="7191375" y="4800600"/>
            <a:ext cx="23088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원격 제어 및 데이터 통신 최적화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781050" y="56769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핵심 가치</a:t>
            </a:r>
            <a:endParaRPr lang="en-US" sz="1350" dirty="0"/>
          </a:p>
        </p:txBody>
      </p:sp>
      <p:sp>
        <p:nvSpPr>
          <p:cNvPr id="62" name="Text 23"/>
          <p:cNvSpPr/>
          <p:nvPr/>
        </p:nvSpPr>
        <p:spPr>
          <a:xfrm>
            <a:off x="933450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혁신적 사고</a:t>
            </a:r>
            <a:endParaRPr lang="en-US" sz="1050" dirty="0"/>
          </a:p>
        </p:txBody>
      </p:sp>
      <p:sp>
        <p:nvSpPr>
          <p:cNvPr id="63" name="Text 24"/>
          <p:cNvSpPr/>
          <p:nvPr/>
        </p:nvSpPr>
        <p:spPr>
          <a:xfrm>
            <a:off x="2333625" y="6057900"/>
            <a:ext cx="12477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협업과 소통</a:t>
            </a:r>
            <a:endParaRPr lang="en-US" sz="1050" dirty="0"/>
          </a:p>
        </p:txBody>
      </p:sp>
      <p:sp>
        <p:nvSpPr>
          <p:cNvPr id="64" name="Text 25"/>
          <p:cNvSpPr/>
          <p:nvPr/>
        </p:nvSpPr>
        <p:spPr>
          <a:xfrm>
            <a:off x="3695700" y="6057900"/>
            <a:ext cx="20916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데이터 기반 의사결정</a:t>
            </a:r>
            <a:endParaRPr lang="en-US" sz="1050" dirty="0"/>
          </a:p>
        </p:txBody>
      </p:sp>
      <p:sp>
        <p:nvSpPr>
          <p:cNvPr id="65" name="Text 26"/>
          <p:cNvSpPr/>
          <p:nvPr/>
        </p:nvSpPr>
        <p:spPr>
          <a:xfrm>
            <a:off x="5591175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지속적 성장</a:t>
            </a:r>
            <a:endParaRPr lang="en-US" sz="1050" dirty="0"/>
          </a:p>
        </p:txBody>
      </p:sp>
      <p:sp>
        <p:nvSpPr>
          <p:cNvPr id="66" name="Text 27"/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1/5</a:t>
            </a:r>
            <a:endParaRPr lang="en-US" sz="105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602201-5596-4126-A1F9-3972FD1C5170}"/>
              </a:ext>
            </a:extLst>
          </p:cNvPr>
          <p:cNvSpPr/>
          <p:nvPr/>
        </p:nvSpPr>
        <p:spPr>
          <a:xfrm>
            <a:off x="609600" y="2015490"/>
            <a:ext cx="428625" cy="57150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281030B-40A7-4304-B389-F7EFA8CCE4B5}"/>
              </a:ext>
            </a:extLst>
          </p:cNvPr>
          <p:cNvSpPr/>
          <p:nvPr/>
        </p:nvSpPr>
        <p:spPr>
          <a:xfrm>
            <a:off x="6414136" y="2015490"/>
            <a:ext cx="428625" cy="57150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AFABCEF-49AE-4BE1-9804-A8EC0C12A966}"/>
              </a:ext>
            </a:extLst>
          </p:cNvPr>
          <p:cNvSpPr/>
          <p:nvPr/>
        </p:nvSpPr>
        <p:spPr>
          <a:xfrm>
            <a:off x="604838" y="3810000"/>
            <a:ext cx="428625" cy="571500"/>
          </a:xfrm>
          <a:prstGeom prst="ellipse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7F8B4E0-A88F-47EE-BAC3-B163AB87376F}"/>
              </a:ext>
            </a:extLst>
          </p:cNvPr>
          <p:cNvSpPr/>
          <p:nvPr/>
        </p:nvSpPr>
        <p:spPr>
          <a:xfrm>
            <a:off x="6488430" y="3813810"/>
            <a:ext cx="428625" cy="5715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66800"/>
            <a:ext cx="56007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954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76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981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86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895600"/>
            <a:ext cx="560070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1242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467100"/>
            <a:ext cx="52197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5814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052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381500"/>
            <a:ext cx="52197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49580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6196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95900"/>
            <a:ext cx="52197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54102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53402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5514975"/>
            <a:ext cx="5600700" cy="914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6346" y="5572126"/>
            <a:ext cx="190500" cy="266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활용 방안</a:t>
            </a:r>
            <a:endParaRPr lang="en-US" sz="2250" dirty="0"/>
          </a:p>
        </p:txBody>
      </p:sp>
      <p:sp>
        <p:nvSpPr>
          <p:cNvPr id="42" name="Text 1"/>
          <p:cNvSpPr/>
          <p:nvPr/>
        </p:nvSpPr>
        <p:spPr>
          <a:xfrm>
            <a:off x="857250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 소개</a:t>
            </a:r>
            <a:endParaRPr lang="en-US" sz="1500" dirty="0"/>
          </a:p>
        </p:txBody>
      </p:sp>
      <p:sp>
        <p:nvSpPr>
          <p:cNvPr id="43" name="Text 2"/>
          <p:cNvSpPr/>
          <p:nvPr/>
        </p:nvSpPr>
        <p:spPr>
          <a:xfrm>
            <a:off x="819150" y="1638300"/>
            <a:ext cx="477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공공데이터 포털에서 제공하는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대여 이력 데이터</a:t>
            </a:r>
            <a:endParaRPr lang="en-US" sz="1200" dirty="0"/>
          </a:p>
        </p:txBody>
      </p:sp>
      <p:sp>
        <p:nvSpPr>
          <p:cNvPr id="44" name="Text 3"/>
          <p:cNvSpPr/>
          <p:nvPr/>
        </p:nvSpPr>
        <p:spPr>
          <a:xfrm>
            <a:off x="762000" y="1943100"/>
            <a:ext cx="3577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대여소별, 시간대별 대여량 및 반납량 정보 포함</a:t>
            </a:r>
            <a:endParaRPr lang="en-US" sz="1200" dirty="0"/>
          </a:p>
        </p:txBody>
      </p:sp>
      <p:sp>
        <p:nvSpPr>
          <p:cNvPr id="45" name="Text 4"/>
          <p:cNvSpPr/>
          <p:nvPr/>
        </p:nvSpPr>
        <p:spPr>
          <a:xfrm>
            <a:off x="838200" y="2247900"/>
            <a:ext cx="4514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온도, 습도 등의 메타데이터 필요시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기상청 API와 결합</a:t>
            </a:r>
            <a:endParaRPr lang="en-US" sz="1200" dirty="0"/>
          </a:p>
        </p:txBody>
      </p:sp>
      <p:sp>
        <p:nvSpPr>
          <p:cNvPr id="46" name="Text 5"/>
          <p:cNvSpPr/>
          <p:nvPr/>
        </p:nvSpPr>
        <p:spPr>
          <a:xfrm>
            <a:off x="876300" y="3086100"/>
            <a:ext cx="6263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데이터셋과 따릉이 데이터의 통합 전략</a:t>
            </a:r>
            <a:endParaRPr lang="en-US" sz="1500" dirty="0"/>
          </a:p>
        </p:txBody>
      </p:sp>
      <p:sp>
        <p:nvSpPr>
          <p:cNvPr id="47" name="Text 6"/>
          <p:cNvSpPr/>
          <p:nvPr/>
        </p:nvSpPr>
        <p:spPr>
          <a:xfrm>
            <a:off x="1066800" y="36576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특성(Feature) 일치화 작업</a:t>
            </a:r>
            <a:endParaRPr lang="en-US" sz="1200" dirty="0"/>
          </a:p>
        </p:txBody>
      </p:sp>
      <p:sp>
        <p:nvSpPr>
          <p:cNvPr id="48" name="Text 7"/>
          <p:cNvSpPr/>
          <p:nvPr/>
        </p:nvSpPr>
        <p:spPr>
          <a:xfrm>
            <a:off x="1028700" y="39624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데이터셋의 변수 매핑 및 일관성 확보</a:t>
            </a:r>
            <a:endParaRPr lang="en-US" sz="1050" dirty="0"/>
          </a:p>
        </p:txBody>
      </p:sp>
      <p:sp>
        <p:nvSpPr>
          <p:cNvPr id="49" name="Text 8"/>
          <p:cNvSpPr/>
          <p:nvPr/>
        </p:nvSpPr>
        <p:spPr>
          <a:xfrm>
            <a:off x="1066800" y="45720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단위 표준화</a:t>
            </a:r>
            <a:endParaRPr lang="en-US" sz="1200" dirty="0"/>
          </a:p>
        </p:txBody>
      </p:sp>
      <p:sp>
        <p:nvSpPr>
          <p:cNvPr id="50" name="Text 9"/>
          <p:cNvSpPr/>
          <p:nvPr/>
        </p:nvSpPr>
        <p:spPr>
          <a:xfrm>
            <a:off x="1028700" y="48768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시간별/일별 데이터 형식 통일</a:t>
            </a:r>
            <a:endParaRPr lang="en-US" sz="1050" dirty="0"/>
          </a:p>
        </p:txBody>
      </p:sp>
      <p:sp>
        <p:nvSpPr>
          <p:cNvPr id="51" name="Text 10"/>
          <p:cNvSpPr/>
          <p:nvPr/>
        </p:nvSpPr>
        <p:spPr>
          <a:xfrm>
            <a:off x="1066800" y="54864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및 이상치 처리 방안</a:t>
            </a:r>
            <a:endParaRPr lang="en-US" sz="1200" dirty="0"/>
          </a:p>
        </p:txBody>
      </p:sp>
      <p:sp>
        <p:nvSpPr>
          <p:cNvPr id="52" name="Text 11"/>
          <p:cNvSpPr/>
          <p:nvPr/>
        </p:nvSpPr>
        <p:spPr>
          <a:xfrm>
            <a:off x="1028700" y="57912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품질 확보를 위한 전처리 규칙 수립</a:t>
            </a:r>
            <a:endParaRPr lang="en-US" sz="1050" dirty="0"/>
          </a:p>
        </p:txBody>
      </p:sp>
      <p:sp>
        <p:nvSpPr>
          <p:cNvPr id="69" name="Text 28"/>
          <p:cNvSpPr/>
          <p:nvPr/>
        </p:nvSpPr>
        <p:spPr>
          <a:xfrm>
            <a:off x="7164704" y="5924551"/>
            <a:ext cx="3599022" cy="1407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/>
              <a:t>UCI</a:t>
            </a:r>
            <a:r>
              <a:rPr lang="ko-KR" altLang="en-US" sz="1050" dirty="0"/>
              <a:t> </a:t>
            </a:r>
            <a:r>
              <a:rPr lang="en-US" altLang="ko-KR" sz="1050" dirty="0"/>
              <a:t>Bike</a:t>
            </a:r>
            <a:r>
              <a:rPr lang="ko-KR" altLang="en-US" sz="1050" dirty="0"/>
              <a:t> </a:t>
            </a:r>
            <a:r>
              <a:rPr lang="en-US" altLang="ko-KR" sz="1050" dirty="0"/>
              <a:t>Sharing</a:t>
            </a:r>
            <a:r>
              <a:rPr lang="ko-KR" altLang="en-US" sz="1050" dirty="0"/>
              <a:t> </a:t>
            </a:r>
            <a:r>
              <a:rPr lang="en-US" altLang="ko-KR" sz="1050" dirty="0"/>
              <a:t>Dataset </a:t>
            </a:r>
            <a:r>
              <a:rPr lang="ko-KR" altLang="en-US" sz="1050" dirty="0"/>
              <a:t>기반 모델의 일반화 성능 및 현지화 그리고 도시 별 패턴 차이 분석 </a:t>
            </a:r>
            <a:endParaRPr lang="en-US" sz="1050" dirty="0"/>
          </a:p>
        </p:txBody>
      </p:sp>
      <p:sp>
        <p:nvSpPr>
          <p:cNvPr id="70" name="Text 29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5/5</a:t>
            </a:r>
            <a:endParaRPr lang="en-US" sz="1050" dirty="0"/>
          </a:p>
        </p:txBody>
      </p:sp>
      <p:pic>
        <p:nvPicPr>
          <p:cNvPr id="57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066800"/>
            <a:ext cx="5600700" cy="3019425"/>
          </a:xfrm>
          <a:prstGeom prst="rect">
            <a:avLst/>
          </a:prstGeom>
        </p:spPr>
      </p:pic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295400"/>
            <a:ext cx="238125" cy="190500"/>
          </a:xfrm>
          <a:prstGeom prst="rect">
            <a:avLst/>
          </a:prstGeom>
        </p:spPr>
      </p:pic>
      <p:pic>
        <p:nvPicPr>
          <p:cNvPr id="59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1676400"/>
            <a:ext cx="304800" cy="381000"/>
          </a:xfrm>
          <a:prstGeom prst="rect">
            <a:avLst/>
          </a:prstGeom>
        </p:spPr>
      </p:pic>
      <p:pic>
        <p:nvPicPr>
          <p:cNvPr id="60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1800225"/>
            <a:ext cx="152400" cy="152400"/>
          </a:xfrm>
          <a:prstGeom prst="rect">
            <a:avLst/>
          </a:prstGeom>
        </p:spPr>
      </p:pic>
      <p:pic>
        <p:nvPicPr>
          <p:cNvPr id="61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2524125"/>
            <a:ext cx="304800" cy="381000"/>
          </a:xfrm>
          <a:prstGeom prst="rect">
            <a:avLst/>
          </a:prstGeom>
        </p:spPr>
      </p:pic>
      <p:pic>
        <p:nvPicPr>
          <p:cNvPr id="63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2647950"/>
            <a:ext cx="152400" cy="152400"/>
          </a:xfrm>
          <a:prstGeom prst="rect">
            <a:avLst/>
          </a:prstGeom>
        </p:spPr>
      </p:pic>
      <p:pic>
        <p:nvPicPr>
          <p:cNvPr id="64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3429000"/>
            <a:ext cx="342900" cy="381000"/>
          </a:xfrm>
          <a:prstGeom prst="rect">
            <a:avLst/>
          </a:prstGeom>
        </p:spPr>
      </p:pic>
      <p:pic>
        <p:nvPicPr>
          <p:cNvPr id="65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3552825"/>
            <a:ext cx="190500" cy="152400"/>
          </a:xfrm>
          <a:prstGeom prst="rect">
            <a:avLst/>
          </a:prstGeom>
        </p:spPr>
      </p:pic>
      <p:sp>
        <p:nvSpPr>
          <p:cNvPr id="66" name="Text 12"/>
          <p:cNvSpPr/>
          <p:nvPr/>
        </p:nvSpPr>
        <p:spPr>
          <a:xfrm>
            <a:off x="6753225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데이터의 세 가지 역할</a:t>
            </a:r>
            <a:endParaRPr lang="en-US" sz="1500" dirty="0"/>
          </a:p>
        </p:txBody>
      </p:sp>
      <p:sp>
        <p:nvSpPr>
          <p:cNvPr id="67" name="Text 13"/>
          <p:cNvSpPr/>
          <p:nvPr/>
        </p:nvSpPr>
        <p:spPr>
          <a:xfrm>
            <a:off x="6819900" y="1638300"/>
            <a:ext cx="4800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일반화 성능을 평가하는 테스트 데이터</a:t>
            </a:r>
            <a:endParaRPr lang="en-US" sz="1200" dirty="0"/>
          </a:p>
        </p:txBody>
      </p:sp>
      <p:sp>
        <p:nvSpPr>
          <p:cNvPr id="71" name="Text 15"/>
          <p:cNvSpPr/>
          <p:nvPr/>
        </p:nvSpPr>
        <p:spPr>
          <a:xfrm>
            <a:off x="6819900" y="19335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특정 도시에만 특화된 모델인지, 아니면 어느 정도 범용적인 패턴을 학습했는지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점검할 수 있습니다.</a:t>
            </a:r>
            <a:endParaRPr lang="en-US" sz="1050" dirty="0"/>
          </a:p>
        </p:txBody>
      </p:sp>
      <p:sp>
        <p:nvSpPr>
          <p:cNvPr id="72" name="Text 16"/>
          <p:cNvSpPr/>
          <p:nvPr/>
        </p:nvSpPr>
        <p:spPr>
          <a:xfrm>
            <a:off x="6819900" y="2486025"/>
            <a:ext cx="5760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모델을 서울 환경에 맞게 적응시키는 Fine-tuning 데이터</a:t>
            </a:r>
            <a:endParaRPr lang="en-US" sz="1200" dirty="0"/>
          </a:p>
        </p:txBody>
      </p:sp>
      <p:sp>
        <p:nvSpPr>
          <p:cNvPr id="74" name="Text 18"/>
          <p:cNvSpPr/>
          <p:nvPr/>
        </p:nvSpPr>
        <p:spPr>
          <a:xfrm>
            <a:off x="6819900" y="27717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출퇴근 시간대 특징, 계절별 이용 차이, 기상 조건에 따른 민감도 등을 반영한 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맞춤형 모델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 전이 학습을 수행할 수 있습니다.</a:t>
            </a:r>
            <a:endParaRPr lang="en-US" sz="1050" dirty="0"/>
          </a:p>
        </p:txBody>
      </p:sp>
      <p:sp>
        <p:nvSpPr>
          <p:cNvPr id="75" name="Text 19"/>
          <p:cNvSpPr/>
          <p:nvPr/>
        </p:nvSpPr>
        <p:spPr>
          <a:xfrm>
            <a:off x="6858000" y="33909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간 패턴 비교를 위한 분석 데이터</a:t>
            </a:r>
            <a:endParaRPr lang="en-US" sz="1200" dirty="0"/>
          </a:p>
        </p:txBody>
      </p:sp>
      <p:sp>
        <p:nvSpPr>
          <p:cNvPr id="77" name="Text 21"/>
          <p:cNvSpPr/>
          <p:nvPr/>
        </p:nvSpPr>
        <p:spPr>
          <a:xfrm>
            <a:off x="6858000" y="3705225"/>
            <a:ext cx="4762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예측을 넘어, 도시 구조·교통 수단·생활 패턴의 차이를 데이터로 설명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데도 활용될 수 있습니다.</a:t>
            </a:r>
            <a:endParaRPr lang="en-US" sz="1050" dirty="0"/>
          </a:p>
        </p:txBody>
      </p:sp>
      <p:pic>
        <p:nvPicPr>
          <p:cNvPr id="7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5075" y="4286250"/>
            <a:ext cx="190500" cy="190500"/>
          </a:xfrm>
          <a:prstGeom prst="rect">
            <a:avLst/>
          </a:prstGeom>
        </p:spPr>
      </p:pic>
      <p:pic>
        <p:nvPicPr>
          <p:cNvPr id="83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9563" y="5219700"/>
            <a:ext cx="190500" cy="266700"/>
          </a:xfrm>
          <a:prstGeom prst="rect">
            <a:avLst/>
          </a:prstGeom>
        </p:spPr>
      </p:pic>
      <p:pic>
        <p:nvPicPr>
          <p:cNvPr id="87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86888" y="5219700"/>
            <a:ext cx="171450" cy="266700"/>
          </a:xfrm>
          <a:prstGeom prst="rect">
            <a:avLst/>
          </a:prstGeom>
        </p:spPr>
      </p:pic>
      <p:sp>
        <p:nvSpPr>
          <p:cNvPr id="91" name="Text 22"/>
          <p:cNvSpPr/>
          <p:nvPr/>
        </p:nvSpPr>
        <p:spPr>
          <a:xfrm>
            <a:off x="6619875" y="424815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확장성 및 데이터 활용 효과</a:t>
            </a:r>
            <a:endParaRPr lang="en-US" sz="1500" dirty="0"/>
          </a:p>
        </p:txBody>
      </p:sp>
      <p:pic>
        <p:nvPicPr>
          <p:cNvPr id="99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4541308"/>
            <a:ext cx="5600700" cy="914400"/>
          </a:xfrm>
          <a:prstGeom prst="rect">
            <a:avLst/>
          </a:prstGeom>
        </p:spPr>
      </p:pic>
      <p:sp>
        <p:nvSpPr>
          <p:cNvPr id="92" name="Text 23"/>
          <p:cNvSpPr/>
          <p:nvPr/>
        </p:nvSpPr>
        <p:spPr>
          <a:xfrm>
            <a:off x="6964681" y="5086350"/>
            <a:ext cx="80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</a:t>
            </a:r>
            <a:endParaRPr lang="en-US" sz="1050" dirty="0"/>
          </a:p>
        </p:txBody>
      </p:sp>
      <p:sp>
        <p:nvSpPr>
          <p:cNvPr id="93" name="Text 24"/>
          <p:cNvSpPr/>
          <p:nvPr/>
        </p:nvSpPr>
        <p:spPr>
          <a:xfrm>
            <a:off x="7026593" y="52768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</a:t>
            </a:r>
            <a:endParaRPr lang="en-US" sz="900" dirty="0"/>
          </a:p>
        </p:txBody>
      </p:sp>
      <p:sp>
        <p:nvSpPr>
          <p:cNvPr id="94" name="Text 25"/>
          <p:cNvSpPr/>
          <p:nvPr/>
        </p:nvSpPr>
        <p:spPr>
          <a:xfrm>
            <a:off x="8813006" y="5078412"/>
            <a:ext cx="297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</a:t>
            </a:r>
            <a:endParaRPr lang="en-US" sz="1050" dirty="0"/>
          </a:p>
        </p:txBody>
      </p:sp>
      <p:sp>
        <p:nvSpPr>
          <p:cNvPr id="95" name="Text 26"/>
          <p:cNvSpPr/>
          <p:nvPr/>
        </p:nvSpPr>
        <p:spPr>
          <a:xfrm>
            <a:off x="8608219" y="5268912"/>
            <a:ext cx="7886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</a:t>
            </a:r>
            <a:endParaRPr lang="en-US" sz="900" dirty="0"/>
          </a:p>
        </p:txBody>
      </p:sp>
      <p:sp>
        <p:nvSpPr>
          <p:cNvPr id="96" name="Text 27"/>
          <p:cNvSpPr/>
          <p:nvPr/>
        </p:nvSpPr>
        <p:spPr>
          <a:xfrm>
            <a:off x="10251281" y="508635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범용 예측 모델</a:t>
            </a:r>
            <a:endParaRPr lang="en-US" sz="1050" dirty="0"/>
          </a:p>
        </p:txBody>
      </p:sp>
      <p:sp>
        <p:nvSpPr>
          <p:cNvPr id="97" name="Text 28"/>
          <p:cNvSpPr/>
          <p:nvPr/>
        </p:nvSpPr>
        <p:spPr>
          <a:xfrm>
            <a:off x="10146506" y="5276850"/>
            <a:ext cx="12344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도시 환경 적용</a:t>
            </a:r>
            <a:endParaRPr lang="en-US" sz="9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38499" y="4617720"/>
            <a:ext cx="430530" cy="43053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6239" y="4714834"/>
            <a:ext cx="362001" cy="59063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20449" y="4610100"/>
            <a:ext cx="599751" cy="45954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3075" y="4767228"/>
            <a:ext cx="295316" cy="48584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20778" y="4640648"/>
            <a:ext cx="485347" cy="4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283" y="548693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3199" y="5469996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7048" y="5469996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01526" y="5469996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ko-KR" alt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r>
              <a:rPr lang="en-US" altLang="ko-KR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8962823" y="586793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9635843" y="5850996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0255030" y="5850996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0966650" y="5850996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2025-11-12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C075FA99-1020-4236-B77C-A4214182138D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54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5600700" cy="332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23812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43000"/>
            <a:ext cx="560070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40970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514600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개요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와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목적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962025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목적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38200" y="1790700"/>
            <a:ext cx="5600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공유 시스템의 운영 효율성을 극대화하기 위해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838200" y="21717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시간, 요일, 계절 등 다양한 환경 요인이 자전거 대여 수요에 미치는 영향 분석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838200" y="27813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Dataset과 서울시 따릉이 데이터를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기반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724650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데이터셋 소개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6858000" y="17907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200" b="1" dirty="0"/>
          </a:p>
        </p:txBody>
      </p:sp>
      <p:sp>
        <p:nvSpPr>
          <p:cNvPr id="27" name="Text 8"/>
          <p:cNvSpPr/>
          <p:nvPr/>
        </p:nvSpPr>
        <p:spPr>
          <a:xfrm>
            <a:off x="6858000" y="20574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시간별(hour.csv)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대여량 정보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7029450" y="24765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기온, 습도, 풍속, 날씨, 계절, 휴일, 근무일, 시간 등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6819900" y="28575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OpenMeteo</a:t>
            </a: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WDC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b="1" dirty="0"/>
          </a:p>
        </p:txBody>
      </p:sp>
      <p:sp>
        <p:nvSpPr>
          <p:cNvPr id="30" name="Text 11"/>
          <p:cNvSpPr/>
          <p:nvPr/>
        </p:nvSpPr>
        <p:spPr>
          <a:xfrm>
            <a:off x="6819900" y="31242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33" name="Image 36" descr="preencoded.png">
            <a:extLst>
              <a:ext uri="{FF2B5EF4-FFF2-40B4-BE49-F238E27FC236}">
                <a16:creationId xmlns:a16="http://schemas.microsoft.com/office/drawing/2014/main" id="{28588AFC-3BD1-45E3-BE7B-C0F1394B1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4" name="Text 27">
            <a:extLst>
              <a:ext uri="{FF2B5EF4-FFF2-40B4-BE49-F238E27FC236}">
                <a16:creationId xmlns:a16="http://schemas.microsoft.com/office/drawing/2014/main" id="{55087C57-0F6E-43E8-8F40-DE7ED2E0E0AE}"/>
              </a:ext>
            </a:extLst>
          </p:cNvPr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2/5</a:t>
            </a:r>
            <a:endParaRPr lang="en-US" sz="1050" dirty="0"/>
          </a:p>
        </p:txBody>
      </p:sp>
      <p:pic>
        <p:nvPicPr>
          <p:cNvPr id="49" name="Image 12" descr="preencoded.png">
            <a:extLst>
              <a:ext uri="{FF2B5EF4-FFF2-40B4-BE49-F238E27FC236}">
                <a16:creationId xmlns:a16="http://schemas.microsoft.com/office/drawing/2014/main" id="{C58AE23C-05FF-8F07-82D8-932D5C032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4635500"/>
            <a:ext cx="133350" cy="133350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36B05FB4-5D88-FF1D-8FEC-BD486133DF19}"/>
              </a:ext>
            </a:extLst>
          </p:cNvPr>
          <p:cNvSpPr/>
          <p:nvPr/>
        </p:nvSpPr>
        <p:spPr>
          <a:xfrm>
            <a:off x="6858000" y="39116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 열린 데이터 광장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대여 이력 데이터셋</a:t>
            </a:r>
            <a:endParaRPr lang="en-US" sz="1200" b="1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6A24335A-0BAE-8FBF-B679-A84E366EE56E}"/>
              </a:ext>
            </a:extLst>
          </p:cNvPr>
          <p:cNvSpPr/>
          <p:nvPr/>
        </p:nvSpPr>
        <p:spPr>
          <a:xfrm>
            <a:off x="6858000" y="41783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자전거 공유 시스템에서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2020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부터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2025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년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월 까지 기록된 </a:t>
            </a:r>
            <a:b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시간별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대여량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정보</a:t>
            </a:r>
            <a:endParaRPr lang="en-US" sz="1050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123389D8-BC65-AC37-E0D6-90A34987454E}"/>
              </a:ext>
            </a:extLst>
          </p:cNvPr>
          <p:cNvSpPr/>
          <p:nvPr/>
        </p:nvSpPr>
        <p:spPr>
          <a:xfrm>
            <a:off x="7029450" y="45974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행동 데이터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활동량 데이터 등</a:t>
            </a:r>
            <a:endParaRPr lang="en-US" sz="10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097C202E-AD05-7710-280B-E07EFC43BD11}"/>
              </a:ext>
            </a:extLst>
          </p:cNvPr>
          <p:cNvSpPr/>
          <p:nvPr/>
        </p:nvSpPr>
        <p:spPr>
          <a:xfrm>
            <a:off x="6819900" y="49784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자료 개방 포털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– ASOS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b="1" dirty="0"/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EB58358F-335F-E2F2-A39F-8E5CB381E67E}"/>
              </a:ext>
            </a:extLst>
          </p:cNvPr>
          <p:cNvSpPr/>
          <p:nvPr/>
        </p:nvSpPr>
        <p:spPr>
          <a:xfrm>
            <a:off x="6819900" y="52451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61" name="Image 10" descr="preencoded.png">
            <a:extLst>
              <a:ext uri="{FF2B5EF4-FFF2-40B4-BE49-F238E27FC236}">
                <a16:creationId xmlns:a16="http://schemas.microsoft.com/office/drawing/2014/main" id="{C99BE213-5FAD-65B9-1B1E-A5AE5431E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790700"/>
            <a:ext cx="304800" cy="381000"/>
          </a:xfrm>
          <a:prstGeom prst="rect">
            <a:avLst/>
          </a:prstGeom>
        </p:spPr>
      </p:pic>
      <p:pic>
        <p:nvPicPr>
          <p:cNvPr id="62" name="Image 11" descr="preencoded.png">
            <a:extLst>
              <a:ext uri="{FF2B5EF4-FFF2-40B4-BE49-F238E27FC236}">
                <a16:creationId xmlns:a16="http://schemas.microsoft.com/office/drawing/2014/main" id="{8F50814B-193F-8C50-411A-9BBBAC98B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914525"/>
            <a:ext cx="152400" cy="152400"/>
          </a:xfrm>
          <a:prstGeom prst="rect">
            <a:avLst/>
          </a:prstGeom>
        </p:spPr>
      </p:pic>
      <p:pic>
        <p:nvPicPr>
          <p:cNvPr id="63" name="Image 13" descr="preencoded.png">
            <a:extLst>
              <a:ext uri="{FF2B5EF4-FFF2-40B4-BE49-F238E27FC236}">
                <a16:creationId xmlns:a16="http://schemas.microsoft.com/office/drawing/2014/main" id="{E6BF9886-0A62-8769-7125-F5F7F16FE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857500"/>
            <a:ext cx="266700" cy="381000"/>
          </a:xfrm>
          <a:prstGeom prst="rect">
            <a:avLst/>
          </a:prstGeom>
        </p:spPr>
      </p:pic>
      <p:pic>
        <p:nvPicPr>
          <p:cNvPr id="1024" name="Image 14" descr="preencoded.png">
            <a:extLst>
              <a:ext uri="{FF2B5EF4-FFF2-40B4-BE49-F238E27FC236}">
                <a16:creationId xmlns:a16="http://schemas.microsoft.com/office/drawing/2014/main" id="{D2D93064-AE46-A859-1B05-2F63B562C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981325"/>
            <a:ext cx="114300" cy="152400"/>
          </a:xfrm>
          <a:prstGeom prst="rect">
            <a:avLst/>
          </a:prstGeom>
        </p:spPr>
      </p:pic>
      <p:pic>
        <p:nvPicPr>
          <p:cNvPr id="1025" name="Image 10" descr="preencoded.png">
            <a:extLst>
              <a:ext uri="{FF2B5EF4-FFF2-40B4-BE49-F238E27FC236}">
                <a16:creationId xmlns:a16="http://schemas.microsoft.com/office/drawing/2014/main" id="{90F6B3BD-23E5-DEA3-993D-16E211B27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848101"/>
            <a:ext cx="304800" cy="381000"/>
          </a:xfrm>
          <a:prstGeom prst="rect">
            <a:avLst/>
          </a:prstGeom>
        </p:spPr>
      </p:pic>
      <p:pic>
        <p:nvPicPr>
          <p:cNvPr id="1027" name="Image 11" descr="preencoded.png">
            <a:extLst>
              <a:ext uri="{FF2B5EF4-FFF2-40B4-BE49-F238E27FC236}">
                <a16:creationId xmlns:a16="http://schemas.microsoft.com/office/drawing/2014/main" id="{F5B85687-4676-2D4A-FFF3-3F31DDE7D2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971926"/>
            <a:ext cx="152400" cy="152400"/>
          </a:xfrm>
          <a:prstGeom prst="rect">
            <a:avLst/>
          </a:prstGeom>
        </p:spPr>
      </p:pic>
      <p:pic>
        <p:nvPicPr>
          <p:cNvPr id="1029" name="Image 13" descr="preencoded.png">
            <a:extLst>
              <a:ext uri="{FF2B5EF4-FFF2-40B4-BE49-F238E27FC236}">
                <a16:creationId xmlns:a16="http://schemas.microsoft.com/office/drawing/2014/main" id="{C826A84E-E121-84DE-AAF3-67D6711AD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914901"/>
            <a:ext cx="266700" cy="381000"/>
          </a:xfrm>
          <a:prstGeom prst="rect">
            <a:avLst/>
          </a:prstGeom>
        </p:spPr>
      </p:pic>
      <p:pic>
        <p:nvPicPr>
          <p:cNvPr id="1031" name="Image 14" descr="preencoded.png">
            <a:extLst>
              <a:ext uri="{FF2B5EF4-FFF2-40B4-BE49-F238E27FC236}">
                <a16:creationId xmlns:a16="http://schemas.microsoft.com/office/drawing/2014/main" id="{F8C1A0B1-D985-375F-1AC5-436731CAA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5038726"/>
            <a:ext cx="114300" cy="152400"/>
          </a:xfrm>
          <a:prstGeom prst="rect">
            <a:avLst/>
          </a:prstGeom>
        </p:spPr>
      </p:pic>
      <p:pic>
        <p:nvPicPr>
          <p:cNvPr id="1041" name="Image 7" descr="preencoded.png">
            <a:extLst>
              <a:ext uri="{FF2B5EF4-FFF2-40B4-BE49-F238E27FC236}">
                <a16:creationId xmlns:a16="http://schemas.microsoft.com/office/drawing/2014/main" id="{D8265BD1-BB9D-B9A7-DDD2-4218A974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0750"/>
            <a:ext cx="152400" cy="152400"/>
          </a:xfrm>
          <a:prstGeom prst="rect">
            <a:avLst/>
          </a:prstGeom>
        </p:spPr>
      </p:pic>
      <p:sp>
        <p:nvSpPr>
          <p:cNvPr id="1042" name="Text 5">
            <a:extLst>
              <a:ext uri="{FF2B5EF4-FFF2-40B4-BE49-F238E27FC236}">
                <a16:creationId xmlns:a16="http://schemas.microsoft.com/office/drawing/2014/main" id="{5482A305-0F43-5493-D67C-39085B636700}"/>
              </a:ext>
            </a:extLst>
          </p:cNvPr>
          <p:cNvSpPr/>
          <p:nvPr/>
        </p:nvSpPr>
        <p:spPr>
          <a:xfrm>
            <a:off x="838200" y="34226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모델을 바탕으로 실제 운영 환경에 적용할 수 있는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개선 방안 제시</a:t>
            </a:r>
            <a:endParaRPr lang="en-US" sz="1200" dirty="0"/>
          </a:p>
        </p:txBody>
      </p:sp>
      <p:pic>
        <p:nvPicPr>
          <p:cNvPr id="1043" name="Image 9" descr="preencoded.png">
            <a:extLst>
              <a:ext uri="{FF2B5EF4-FFF2-40B4-BE49-F238E27FC236}">
                <a16:creationId xmlns:a16="http://schemas.microsoft.com/office/drawing/2014/main" id="{9497E671-42EF-49A2-9772-7A79D96EEF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238" y="5943601"/>
            <a:ext cx="381000" cy="381000"/>
          </a:xfrm>
          <a:prstGeom prst="rect">
            <a:avLst/>
          </a:prstGeom>
        </p:spPr>
      </p:pic>
      <p:pic>
        <p:nvPicPr>
          <p:cNvPr id="1044" name="Image 14" descr="preencoded.png">
            <a:extLst>
              <a:ext uri="{FF2B5EF4-FFF2-40B4-BE49-F238E27FC236}">
                <a16:creationId xmlns:a16="http://schemas.microsoft.com/office/drawing/2014/main" id="{528B3F40-E6F2-B39D-BC2D-F1A495D089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1451" y="5975350"/>
            <a:ext cx="257175" cy="342900"/>
          </a:xfrm>
          <a:prstGeom prst="rect">
            <a:avLst/>
          </a:prstGeom>
        </p:spPr>
      </p:pic>
      <p:sp>
        <p:nvSpPr>
          <p:cNvPr id="1045" name="Text 10">
            <a:extLst>
              <a:ext uri="{FF2B5EF4-FFF2-40B4-BE49-F238E27FC236}">
                <a16:creationId xmlns:a16="http://schemas.microsoft.com/office/drawing/2014/main" id="{C6FDFD5A-C8B1-60DB-8B9F-6ADDB951599F}"/>
              </a:ext>
            </a:extLst>
          </p:cNvPr>
          <p:cNvSpPr/>
          <p:nvPr/>
        </p:nvSpPr>
        <p:spPr>
          <a:xfrm>
            <a:off x="8209281" y="6007099"/>
            <a:ext cx="20650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WDC/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대여소 별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b="1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69E12CE1-F893-516A-EECA-C21A795DCA39}"/>
              </a:ext>
            </a:extLst>
          </p:cNvPr>
          <p:cNvSpPr/>
          <p:nvPr/>
        </p:nvSpPr>
        <p:spPr>
          <a:xfrm>
            <a:off x="7742238" y="5765798"/>
            <a:ext cx="2532062" cy="508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112776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028700"/>
            <a:ext cx="95562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25" y="1028700"/>
            <a:ext cx="2293739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564" y="1028700"/>
            <a:ext cx="5734348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912" y="1028700"/>
            <a:ext cx="2293888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371600"/>
            <a:ext cx="955625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5240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371600"/>
            <a:ext cx="2293739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371600"/>
            <a:ext cx="5734348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15049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371600"/>
            <a:ext cx="2293888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905000"/>
            <a:ext cx="955625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20574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905000"/>
            <a:ext cx="2293739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905000"/>
            <a:ext cx="5734348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0383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905000"/>
            <a:ext cx="2293888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38400"/>
            <a:ext cx="955625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25908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438400"/>
            <a:ext cx="2293739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438400"/>
            <a:ext cx="5734348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5717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438400"/>
            <a:ext cx="2293888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971800"/>
            <a:ext cx="955625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12420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971800"/>
            <a:ext cx="2293739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971800"/>
            <a:ext cx="5734348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31051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971800"/>
            <a:ext cx="2293888" cy="533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3810000"/>
            <a:ext cx="11582400" cy="1371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010025"/>
            <a:ext cx="219075" cy="1714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305300"/>
            <a:ext cx="1466850" cy="495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467225"/>
            <a:ext cx="180975" cy="190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6450" y="4305300"/>
            <a:ext cx="1371600" cy="495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905375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일정 (2025.11.13 ~ 2025.12.17)</a:t>
            </a:r>
            <a:endParaRPr lang="en-US" sz="2250" dirty="0"/>
          </a:p>
        </p:txBody>
      </p:sp>
      <p:sp>
        <p:nvSpPr>
          <p:cNvPr id="45" name="Text 1"/>
          <p:cNvSpPr/>
          <p:nvPr/>
        </p:nvSpPr>
        <p:spPr>
          <a:xfrm>
            <a:off x="571500" y="1028700"/>
            <a:ext cx="95562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</a:t>
            </a:r>
            <a:endParaRPr lang="en-US" sz="1050" dirty="0"/>
          </a:p>
        </p:txBody>
      </p:sp>
      <p:sp>
        <p:nvSpPr>
          <p:cNvPr id="46" name="Text 2"/>
          <p:cNvSpPr/>
          <p:nvPr/>
        </p:nvSpPr>
        <p:spPr>
          <a:xfrm>
            <a:off x="1527125" y="1028700"/>
            <a:ext cx="229373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기간</a:t>
            </a:r>
            <a:endParaRPr lang="en-US" sz="1050" dirty="0"/>
          </a:p>
        </p:txBody>
      </p:sp>
      <p:sp>
        <p:nvSpPr>
          <p:cNvPr id="47" name="Text 3"/>
          <p:cNvSpPr/>
          <p:nvPr/>
        </p:nvSpPr>
        <p:spPr>
          <a:xfrm>
            <a:off x="3820864" y="1028700"/>
            <a:ext cx="573434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작업</a:t>
            </a:r>
            <a:endParaRPr lang="en-US" sz="1050" dirty="0"/>
          </a:p>
        </p:txBody>
      </p:sp>
      <p:sp>
        <p:nvSpPr>
          <p:cNvPr id="48" name="Text 4"/>
          <p:cNvSpPr/>
          <p:nvPr/>
        </p:nvSpPr>
        <p:spPr>
          <a:xfrm>
            <a:off x="9555212" y="1028700"/>
            <a:ext cx="229388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담당 / 방식</a:t>
            </a:r>
            <a:endParaRPr lang="en-US" sz="1050" dirty="0"/>
          </a:p>
        </p:txBody>
      </p:sp>
      <p:sp>
        <p:nvSpPr>
          <p:cNvPr id="49" name="Text 5"/>
          <p:cNvSpPr/>
          <p:nvPr/>
        </p:nvSpPr>
        <p:spPr>
          <a:xfrm>
            <a:off x="652463" y="15240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50" name="Text 6"/>
          <p:cNvSpPr/>
          <p:nvPr/>
        </p:nvSpPr>
        <p:spPr>
          <a:xfrm>
            <a:off x="1527125" y="13716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11.13 ~ 11.19</a:t>
            </a:r>
            <a:endParaRPr lang="en-US" sz="1050" dirty="0"/>
          </a:p>
        </p:txBody>
      </p:sp>
      <p:sp>
        <p:nvSpPr>
          <p:cNvPr id="51" name="Text 7"/>
          <p:cNvSpPr/>
          <p:nvPr/>
        </p:nvSpPr>
        <p:spPr>
          <a:xfrm>
            <a:off x="3992314" y="1466850"/>
            <a:ext cx="3000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050" dirty="0"/>
          </a:p>
        </p:txBody>
      </p:sp>
      <p:sp>
        <p:nvSpPr>
          <p:cNvPr id="52" name="Text 8"/>
          <p:cNvSpPr/>
          <p:nvPr/>
        </p:nvSpPr>
        <p:spPr>
          <a:xfrm>
            <a:off x="3992314" y="1657350"/>
            <a:ext cx="36004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Kaggle/UCI 데이터, 날씨·시간대 데이터 병합,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결측치·형식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통일</a:t>
            </a:r>
            <a:endParaRPr lang="en-US" sz="900" dirty="0"/>
          </a:p>
        </p:txBody>
      </p:sp>
      <p:sp>
        <p:nvSpPr>
          <p:cNvPr id="53" name="Text 9"/>
          <p:cNvSpPr/>
          <p:nvPr/>
        </p:nvSpPr>
        <p:spPr>
          <a:xfrm>
            <a:off x="9555212" y="1447800"/>
            <a:ext cx="834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전체 협업</a:t>
            </a:r>
            <a:endParaRPr lang="en-US" sz="1050" dirty="0"/>
          </a:p>
        </p:txBody>
      </p:sp>
      <p:sp>
        <p:nvSpPr>
          <p:cNvPr id="54" name="Text 10"/>
          <p:cNvSpPr/>
          <p:nvPr/>
        </p:nvSpPr>
        <p:spPr>
          <a:xfrm>
            <a:off x="10250537" y="14478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55" name="Text 11"/>
          <p:cNvSpPr/>
          <p:nvPr/>
        </p:nvSpPr>
        <p:spPr>
          <a:xfrm>
            <a:off x="9555212" y="1657350"/>
            <a:ext cx="112014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Drive / Git</a:t>
            </a:r>
            <a:endParaRPr lang="en-US" sz="900" dirty="0"/>
          </a:p>
        </p:txBody>
      </p:sp>
      <p:sp>
        <p:nvSpPr>
          <p:cNvPr id="56" name="Text 12"/>
          <p:cNvSpPr/>
          <p:nvPr/>
        </p:nvSpPr>
        <p:spPr>
          <a:xfrm>
            <a:off x="652463" y="20574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57" name="Text 13"/>
          <p:cNvSpPr/>
          <p:nvPr/>
        </p:nvSpPr>
        <p:spPr>
          <a:xfrm>
            <a:off x="1527125" y="19050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11.20 ~ 11.26</a:t>
            </a:r>
            <a:endParaRPr lang="en-US" sz="1050" dirty="0"/>
          </a:p>
        </p:txBody>
      </p:sp>
      <p:sp>
        <p:nvSpPr>
          <p:cNvPr id="58" name="Text 14"/>
          <p:cNvSpPr/>
          <p:nvPr/>
        </p:nvSpPr>
        <p:spPr>
          <a:xfrm>
            <a:off x="3992314" y="20002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전처리 및 EDA 공동 진행</a:t>
            </a:r>
            <a:endParaRPr lang="en-US" sz="1050" dirty="0"/>
          </a:p>
        </p:txBody>
      </p:sp>
      <p:sp>
        <p:nvSpPr>
          <p:cNvPr id="59" name="Text 15"/>
          <p:cNvSpPr/>
          <p:nvPr/>
        </p:nvSpPr>
        <p:spPr>
          <a:xfrm>
            <a:off x="3992314" y="2190750"/>
            <a:ext cx="4069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IQR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처리, 범주형 인코딩, EDA Notebook 작성, 베이스라인 모델 공유</a:t>
            </a:r>
            <a:endParaRPr lang="en-US" sz="900" dirty="0"/>
          </a:p>
        </p:txBody>
      </p:sp>
      <p:sp>
        <p:nvSpPr>
          <p:cNvPr id="60" name="Text 16"/>
          <p:cNvSpPr/>
          <p:nvPr/>
        </p:nvSpPr>
        <p:spPr>
          <a:xfrm>
            <a:off x="9555212" y="198120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전원 동일 환경</a:t>
            </a:r>
            <a:endParaRPr lang="en-US" sz="1050" dirty="0"/>
          </a:p>
        </p:txBody>
      </p:sp>
      <p:sp>
        <p:nvSpPr>
          <p:cNvPr id="61" name="Text 17"/>
          <p:cNvSpPr/>
          <p:nvPr/>
        </p:nvSpPr>
        <p:spPr>
          <a:xfrm>
            <a:off x="10374362" y="19812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2" name="Text 18"/>
          <p:cNvSpPr/>
          <p:nvPr/>
        </p:nvSpPr>
        <p:spPr>
          <a:xfrm>
            <a:off x="9555212" y="2190750"/>
            <a:ext cx="98298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Colab / VSCode</a:t>
            </a:r>
            <a:endParaRPr lang="en-US" sz="900" dirty="0"/>
          </a:p>
        </p:txBody>
      </p:sp>
      <p:sp>
        <p:nvSpPr>
          <p:cNvPr id="63" name="Text 19"/>
          <p:cNvSpPr/>
          <p:nvPr/>
        </p:nvSpPr>
        <p:spPr>
          <a:xfrm>
            <a:off x="652463" y="25908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sp>
        <p:nvSpPr>
          <p:cNvPr id="64" name="Text 20"/>
          <p:cNvSpPr/>
          <p:nvPr/>
        </p:nvSpPr>
        <p:spPr>
          <a:xfrm>
            <a:off x="1527125" y="24384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11.27 ~ 12.03</a:t>
            </a:r>
            <a:endParaRPr lang="en-US" sz="1050" dirty="0"/>
          </a:p>
        </p:txBody>
      </p:sp>
      <p:sp>
        <p:nvSpPr>
          <p:cNvPr id="65" name="Text 21"/>
          <p:cNvSpPr/>
          <p:nvPr/>
        </p:nvSpPr>
        <p:spPr>
          <a:xfrm>
            <a:off x="3992314" y="2533650"/>
            <a:ext cx="50387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모델링</a:t>
            </a:r>
            <a:endParaRPr lang="en-US" sz="1050" dirty="0"/>
          </a:p>
        </p:txBody>
      </p:sp>
      <p:sp>
        <p:nvSpPr>
          <p:cNvPr id="66" name="Text 22"/>
          <p:cNvSpPr/>
          <p:nvPr/>
        </p:nvSpPr>
        <p:spPr>
          <a:xfrm>
            <a:off x="3992314" y="2724150"/>
            <a:ext cx="60464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LightGBM, XGBoost, RF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적용, 동일 train/valid split, MAE/RMSE 비교</a:t>
            </a:r>
            <a:endParaRPr lang="en-US" sz="900" dirty="0"/>
          </a:p>
        </p:txBody>
      </p:sp>
      <p:sp>
        <p:nvSpPr>
          <p:cNvPr id="67" name="Text 23"/>
          <p:cNvSpPr/>
          <p:nvPr/>
        </p:nvSpPr>
        <p:spPr>
          <a:xfrm>
            <a:off x="9555212" y="2514600"/>
            <a:ext cx="788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개인별 분담</a:t>
            </a:r>
            <a:endParaRPr lang="en-US" sz="1050" dirty="0"/>
          </a:p>
        </p:txBody>
      </p:sp>
      <p:sp>
        <p:nvSpPr>
          <p:cNvPr id="68" name="Text 24"/>
          <p:cNvSpPr/>
          <p:nvPr/>
        </p:nvSpPr>
        <p:spPr>
          <a:xfrm>
            <a:off x="10212437" y="25146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9" name="Text 25"/>
          <p:cNvSpPr/>
          <p:nvPr/>
        </p:nvSpPr>
        <p:spPr>
          <a:xfrm>
            <a:off x="9555212" y="2724150"/>
            <a:ext cx="110871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각자 담당 모델 개발</a:t>
            </a:r>
            <a:endParaRPr lang="en-US" sz="900" dirty="0"/>
          </a:p>
        </p:txBody>
      </p:sp>
      <p:sp>
        <p:nvSpPr>
          <p:cNvPr id="70" name="Text 26"/>
          <p:cNvSpPr/>
          <p:nvPr/>
        </p:nvSpPr>
        <p:spPr>
          <a:xfrm>
            <a:off x="652463" y="31242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71" name="Text 27"/>
          <p:cNvSpPr/>
          <p:nvPr/>
        </p:nvSpPr>
        <p:spPr>
          <a:xfrm>
            <a:off x="1527125" y="29718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12.04 ~ 12.17</a:t>
            </a:r>
            <a:endParaRPr lang="en-US" sz="1050" dirty="0"/>
          </a:p>
        </p:txBody>
      </p:sp>
      <p:sp>
        <p:nvSpPr>
          <p:cNvPr id="72" name="Text 28"/>
          <p:cNvSpPr/>
          <p:nvPr/>
        </p:nvSpPr>
        <p:spPr>
          <a:xfrm>
            <a:off x="3992314" y="3067050"/>
            <a:ext cx="3924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및 결론 도출</a:t>
            </a:r>
            <a:endParaRPr lang="en-US" sz="1050" dirty="0"/>
          </a:p>
        </p:txBody>
      </p:sp>
      <p:sp>
        <p:nvSpPr>
          <p:cNvPr id="73" name="Text 29"/>
          <p:cNvSpPr/>
          <p:nvPr/>
        </p:nvSpPr>
        <p:spPr>
          <a:xfrm>
            <a:off x="3992314" y="3257550"/>
            <a:ext cx="47091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Weighted Average 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모델별</a:t>
            </a:r>
            <a:r>
              <a:rPr lang="en-US" altLang="ko-KR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SHAP 해석, 결과 보고서 작성</a:t>
            </a:r>
            <a:endParaRPr lang="en-US" sz="900" dirty="0"/>
          </a:p>
        </p:txBody>
      </p:sp>
      <p:sp>
        <p:nvSpPr>
          <p:cNvPr id="74" name="Text 30"/>
          <p:cNvSpPr/>
          <p:nvPr/>
        </p:nvSpPr>
        <p:spPr>
          <a:xfrm>
            <a:off x="9555212" y="30480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통합</a:t>
            </a:r>
            <a:endParaRPr lang="en-US" sz="1050" dirty="0"/>
          </a:p>
        </p:txBody>
      </p:sp>
      <p:sp>
        <p:nvSpPr>
          <p:cNvPr id="75" name="Text 31"/>
          <p:cNvSpPr/>
          <p:nvPr/>
        </p:nvSpPr>
        <p:spPr>
          <a:xfrm>
            <a:off x="9964787" y="30480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76" name="Text 32"/>
          <p:cNvSpPr/>
          <p:nvPr/>
        </p:nvSpPr>
        <p:spPr>
          <a:xfrm>
            <a:off x="9555212" y="3257550"/>
            <a:ext cx="94869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결과물 완성</a:t>
            </a:r>
            <a:endParaRPr lang="en-US" sz="900" dirty="0"/>
          </a:p>
        </p:txBody>
      </p:sp>
      <p:sp>
        <p:nvSpPr>
          <p:cNvPr id="77" name="Text 33"/>
          <p:cNvSpPr/>
          <p:nvPr/>
        </p:nvSpPr>
        <p:spPr>
          <a:xfrm>
            <a:off x="752475" y="3962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방식</a:t>
            </a:r>
            <a:endParaRPr lang="en-US" sz="1350" dirty="0"/>
          </a:p>
        </p:txBody>
      </p:sp>
      <p:sp>
        <p:nvSpPr>
          <p:cNvPr id="78" name="Text 34"/>
          <p:cNvSpPr/>
          <p:nvPr/>
        </p:nvSpPr>
        <p:spPr>
          <a:xfrm>
            <a:off x="790575" y="4381500"/>
            <a:ext cx="10572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  <p:sp>
        <p:nvSpPr>
          <p:cNvPr id="79" name="Text 35"/>
          <p:cNvSpPr/>
          <p:nvPr/>
        </p:nvSpPr>
        <p:spPr>
          <a:xfrm>
            <a:off x="790575" y="4572000"/>
            <a:ext cx="12687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 및 코드 공유</a:t>
            </a:r>
            <a:endParaRPr lang="en-US" sz="900" dirty="0"/>
          </a:p>
        </p:txBody>
      </p:sp>
      <p:sp>
        <p:nvSpPr>
          <p:cNvPr id="80" name="Text 36"/>
          <p:cNvSpPr/>
          <p:nvPr/>
        </p:nvSpPr>
        <p:spPr>
          <a:xfrm>
            <a:off x="2400300" y="43815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/>
              <a:t>Google Drive</a:t>
            </a:r>
          </a:p>
        </p:txBody>
      </p:sp>
      <p:sp>
        <p:nvSpPr>
          <p:cNvPr id="81" name="Text 37"/>
          <p:cNvSpPr/>
          <p:nvPr/>
        </p:nvSpPr>
        <p:spPr>
          <a:xfrm>
            <a:off x="2400300" y="4572000"/>
            <a:ext cx="11658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데이터셋 공유</a:t>
            </a:r>
            <a:endParaRPr lang="en-US" sz="900" dirty="0"/>
          </a:p>
        </p:txBody>
      </p:sp>
      <p:sp>
        <p:nvSpPr>
          <p:cNvPr id="84" name="Text 40"/>
          <p:cNvSpPr/>
          <p:nvPr/>
        </p:nvSpPr>
        <p:spPr>
          <a:xfrm>
            <a:off x="609600" y="4876800"/>
            <a:ext cx="11277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다양한 협업 툴을 활용한 효율적인 프로젝트 관리로 팀원 간 원활한 소통과 일정 준수를 실현합니다.</a:t>
            </a:r>
            <a:endParaRPr lang="en-US" sz="900" dirty="0"/>
          </a:p>
        </p:txBody>
      </p:sp>
      <p:sp>
        <p:nvSpPr>
          <p:cNvPr id="85" name="Text 41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86" name="Image 38" descr="preencoded.png">
            <a:extLst>
              <a:ext uri="{FF2B5EF4-FFF2-40B4-BE49-F238E27FC236}">
                <a16:creationId xmlns:a16="http://schemas.microsoft.com/office/drawing/2014/main" id="{696E4436-3CDF-4D04-A5D2-FC29C6C9C5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90925" y="4314825"/>
            <a:ext cx="1504950" cy="495300"/>
          </a:xfrm>
          <a:prstGeom prst="rect">
            <a:avLst/>
          </a:prstGeom>
        </p:spPr>
      </p:pic>
      <p:sp>
        <p:nvSpPr>
          <p:cNvPr id="87" name="Text 38">
            <a:extLst>
              <a:ext uri="{FF2B5EF4-FFF2-40B4-BE49-F238E27FC236}">
                <a16:creationId xmlns:a16="http://schemas.microsoft.com/office/drawing/2014/main" id="{31E80D66-4582-4C5A-A79A-89D75D066CB5}"/>
              </a:ext>
            </a:extLst>
          </p:cNvPr>
          <p:cNvSpPr/>
          <p:nvPr/>
        </p:nvSpPr>
        <p:spPr>
          <a:xfrm>
            <a:off x="3886200" y="4391025"/>
            <a:ext cx="11334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MS365</a:t>
            </a:r>
            <a:endParaRPr lang="en-US" sz="1050" dirty="0"/>
          </a:p>
        </p:txBody>
      </p:sp>
      <p:sp>
        <p:nvSpPr>
          <p:cNvPr id="88" name="Text 39">
            <a:extLst>
              <a:ext uri="{FF2B5EF4-FFF2-40B4-BE49-F238E27FC236}">
                <a16:creationId xmlns:a16="http://schemas.microsoft.com/office/drawing/2014/main" id="{72D52CB9-0DFA-4779-A61B-89222932A119}"/>
              </a:ext>
            </a:extLst>
          </p:cNvPr>
          <p:cNvSpPr/>
          <p:nvPr/>
        </p:nvSpPr>
        <p:spPr>
          <a:xfrm>
            <a:off x="3886200" y="4581525"/>
            <a:ext cx="13601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문서화 및 프로젝트 관리</a:t>
            </a:r>
            <a:endParaRPr lang="en-US" sz="900" dirty="0"/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5CFB5B74-5AEA-4CF3-B891-172FCAE58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3947" r="21841" b="34211"/>
          <a:stretch/>
        </p:blipFill>
        <p:spPr bwMode="auto">
          <a:xfrm>
            <a:off x="3627834" y="4441031"/>
            <a:ext cx="215741" cy="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BF1987-61B6-AABA-942E-D520BB425A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5978" y="4439602"/>
            <a:ext cx="264795" cy="264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05C7-0A81-5D27-9FDA-0A58D55C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F955DB1-7F9C-E745-FEBC-E0635180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sp>
        <p:nvSpPr>
          <p:cNvPr id="44" name="Text 0">
            <a:extLst>
              <a:ext uri="{FF2B5EF4-FFF2-40B4-BE49-F238E27FC236}">
                <a16:creationId xmlns:a16="http://schemas.microsoft.com/office/drawing/2014/main" id="{610657B4-0024-FC46-3670-193A00EE5364}"/>
              </a:ext>
            </a:extLst>
          </p:cNvPr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단계별 산출물</a:t>
            </a:r>
            <a:endParaRPr lang="en-US" sz="2250" dirty="0"/>
          </a:p>
        </p:txBody>
      </p:sp>
      <p:sp>
        <p:nvSpPr>
          <p:cNvPr id="85" name="Text 41">
            <a:extLst>
              <a:ext uri="{FF2B5EF4-FFF2-40B4-BE49-F238E27FC236}">
                <a16:creationId xmlns:a16="http://schemas.microsoft.com/office/drawing/2014/main" id="{0AC533BE-5322-429B-5900-EBE574C7A2FC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40" name="Image 4" descr="preencoded.png">
            <a:extLst>
              <a:ext uri="{FF2B5EF4-FFF2-40B4-BE49-F238E27FC236}">
                <a16:creationId xmlns:a16="http://schemas.microsoft.com/office/drawing/2014/main" id="{978446ED-D01D-A17B-0E2C-4B888CA0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7" y="896261"/>
            <a:ext cx="3606701" cy="3390900"/>
          </a:xfrm>
          <a:prstGeom prst="rect">
            <a:avLst/>
          </a:prstGeom>
        </p:spPr>
      </p:pic>
      <p:pic>
        <p:nvPicPr>
          <p:cNvPr id="83" name="Image 7" descr="preencoded.png">
            <a:extLst>
              <a:ext uri="{FF2B5EF4-FFF2-40B4-BE49-F238E27FC236}">
                <a16:creationId xmlns:a16="http://schemas.microsoft.com/office/drawing/2014/main" id="{B69F6789-A45C-DF2B-D10B-F027B12D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88" y="896261"/>
            <a:ext cx="3606850" cy="3390900"/>
          </a:xfrm>
          <a:prstGeom prst="rect">
            <a:avLst/>
          </a:prstGeom>
        </p:spPr>
      </p:pic>
      <p:pic>
        <p:nvPicPr>
          <p:cNvPr id="92" name="Image 10" descr="preencoded.png">
            <a:extLst>
              <a:ext uri="{FF2B5EF4-FFF2-40B4-BE49-F238E27FC236}">
                <a16:creationId xmlns:a16="http://schemas.microsoft.com/office/drawing/2014/main" id="{ABC6EF51-2988-8C50-4CFB-0BC36B89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037" y="896261"/>
            <a:ext cx="3606701" cy="3390900"/>
          </a:xfrm>
          <a:prstGeom prst="rect">
            <a:avLst/>
          </a:prstGeom>
        </p:spPr>
      </p:pic>
      <p:pic>
        <p:nvPicPr>
          <p:cNvPr id="95" name="Image 13" descr="preencoded.png">
            <a:extLst>
              <a:ext uri="{FF2B5EF4-FFF2-40B4-BE49-F238E27FC236}">
                <a16:creationId xmlns:a16="http://schemas.microsoft.com/office/drawing/2014/main" id="{62958F7D-2F6D-BB86-B246-7E42E5596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88" y="4366985"/>
            <a:ext cx="11125200" cy="1957615"/>
          </a:xfrm>
          <a:prstGeom prst="rect">
            <a:avLst/>
          </a:prstGeom>
        </p:spPr>
      </p:pic>
      <p:sp>
        <p:nvSpPr>
          <p:cNvPr id="98" name="Text 2">
            <a:extLst>
              <a:ext uri="{FF2B5EF4-FFF2-40B4-BE49-F238E27FC236}">
                <a16:creationId xmlns:a16="http://schemas.microsoft.com/office/drawing/2014/main" id="{4EA42F3B-ADEC-A0A2-5DFA-5E9A82347A6F}"/>
              </a:ext>
            </a:extLst>
          </p:cNvPr>
          <p:cNvSpPr/>
          <p:nvPr/>
        </p:nvSpPr>
        <p:spPr>
          <a:xfrm>
            <a:off x="723747" y="1010561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2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2F82E651-2EBF-E801-1DB6-3BA75873EA44}"/>
              </a:ext>
            </a:extLst>
          </p:cNvPr>
          <p:cNvSpPr/>
          <p:nvPr/>
        </p:nvSpPr>
        <p:spPr>
          <a:xfrm>
            <a:off x="544287" y="13153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01" name="Text 5">
            <a:extLst>
              <a:ext uri="{FF2B5EF4-FFF2-40B4-BE49-F238E27FC236}">
                <a16:creationId xmlns:a16="http://schemas.microsoft.com/office/drawing/2014/main" id="{7202725A-D36D-E920-F764-7E8E8D796BB4}"/>
              </a:ext>
            </a:extLst>
          </p:cNvPr>
          <p:cNvSpPr/>
          <p:nvPr/>
        </p:nvSpPr>
        <p:spPr>
          <a:xfrm>
            <a:off x="1952796" y="13153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02" name="Text 6">
            <a:extLst>
              <a:ext uri="{FF2B5EF4-FFF2-40B4-BE49-F238E27FC236}">
                <a16:creationId xmlns:a16="http://schemas.microsoft.com/office/drawing/2014/main" id="{DA0EBEBE-90B2-7883-9848-EB80995A5360}"/>
              </a:ext>
            </a:extLst>
          </p:cNvPr>
          <p:cNvSpPr/>
          <p:nvPr/>
        </p:nvSpPr>
        <p:spPr>
          <a:xfrm>
            <a:off x="544287" y="16582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오버 뷰</a:t>
            </a:r>
            <a:endParaRPr lang="en-US" sz="1050" dirty="0"/>
          </a:p>
        </p:txBody>
      </p:sp>
      <p:sp>
        <p:nvSpPr>
          <p:cNvPr id="104" name="Text 8">
            <a:extLst>
              <a:ext uri="{FF2B5EF4-FFF2-40B4-BE49-F238E27FC236}">
                <a16:creationId xmlns:a16="http://schemas.microsoft.com/office/drawing/2014/main" id="{7242A4FE-70EB-C16B-2134-142264A06EDB}"/>
              </a:ext>
            </a:extLst>
          </p:cNvPr>
          <p:cNvSpPr/>
          <p:nvPr/>
        </p:nvSpPr>
        <p:spPr>
          <a:xfrm>
            <a:off x="2067096" y="16582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원천 데이터의 전반적인 특성 요약</a:t>
            </a:r>
            <a:endParaRPr lang="en-US" sz="1050" dirty="0"/>
          </a:p>
        </p:txBody>
      </p:sp>
      <p:sp>
        <p:nvSpPr>
          <p:cNvPr id="105" name="Text 9">
            <a:extLst>
              <a:ext uri="{FF2B5EF4-FFF2-40B4-BE49-F238E27FC236}">
                <a16:creationId xmlns:a16="http://schemas.microsoft.com/office/drawing/2014/main" id="{284D6579-001D-21D2-4944-1F862CF5D2F5}"/>
              </a:ext>
            </a:extLst>
          </p:cNvPr>
          <p:cNvSpPr/>
          <p:nvPr/>
        </p:nvSpPr>
        <p:spPr>
          <a:xfrm>
            <a:off x="544286" y="22395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 데이터 스키마</a:t>
            </a:r>
            <a:endParaRPr lang="en-US" sz="1050" dirty="0"/>
          </a:p>
        </p:txBody>
      </p:sp>
      <p:sp>
        <p:nvSpPr>
          <p:cNvPr id="107" name="Text 11">
            <a:extLst>
              <a:ext uri="{FF2B5EF4-FFF2-40B4-BE49-F238E27FC236}">
                <a16:creationId xmlns:a16="http://schemas.microsoft.com/office/drawing/2014/main" id="{2B58CC58-2CB7-2F96-257F-B692D1CA6FF5}"/>
              </a:ext>
            </a:extLst>
          </p:cNvPr>
          <p:cNvSpPr/>
          <p:nvPr/>
        </p:nvSpPr>
        <p:spPr>
          <a:xfrm>
            <a:off x="511631" y="3483104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로우 데이터 품질 검사 가이드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&amp;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보고서</a:t>
            </a:r>
            <a:endParaRPr lang="en-US" sz="1050" dirty="0"/>
          </a:p>
        </p:txBody>
      </p:sp>
      <p:sp>
        <p:nvSpPr>
          <p:cNvPr id="109" name="Text 13">
            <a:extLst>
              <a:ext uri="{FF2B5EF4-FFF2-40B4-BE49-F238E27FC236}">
                <a16:creationId xmlns:a16="http://schemas.microsoft.com/office/drawing/2014/main" id="{4CEEBAD3-2746-EDB2-7329-965C9BD54C1E}"/>
              </a:ext>
            </a:extLst>
          </p:cNvPr>
          <p:cNvSpPr/>
          <p:nvPr/>
        </p:nvSpPr>
        <p:spPr>
          <a:xfrm>
            <a:off x="549730" y="2764977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출처 및 라이센스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13" name="Text 17">
            <a:extLst>
              <a:ext uri="{FF2B5EF4-FFF2-40B4-BE49-F238E27FC236}">
                <a16:creationId xmlns:a16="http://schemas.microsoft.com/office/drawing/2014/main" id="{FBFE0298-7CB3-93AF-D86F-64F128BBAE2D}"/>
              </a:ext>
            </a:extLst>
          </p:cNvPr>
          <p:cNvSpPr/>
          <p:nvPr/>
        </p:nvSpPr>
        <p:spPr>
          <a:xfrm>
            <a:off x="4526896" y="998195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및 </a:t>
            </a:r>
            <a:r>
              <a:rPr lang="en-US" altLang="ko-KR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endParaRPr lang="en-US" sz="1200" dirty="0"/>
          </a:p>
        </p:txBody>
      </p:sp>
      <p:sp>
        <p:nvSpPr>
          <p:cNvPr id="124" name="Text 28">
            <a:extLst>
              <a:ext uri="{FF2B5EF4-FFF2-40B4-BE49-F238E27FC236}">
                <a16:creationId xmlns:a16="http://schemas.microsoft.com/office/drawing/2014/main" id="{12EC64F6-315C-B7A6-06E8-53118CF7A380}"/>
              </a:ext>
            </a:extLst>
          </p:cNvPr>
          <p:cNvSpPr/>
          <p:nvPr/>
        </p:nvSpPr>
        <p:spPr>
          <a:xfrm>
            <a:off x="8176939" y="998195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개별 모델링</a:t>
            </a:r>
            <a:endParaRPr lang="en-US" sz="1200" dirty="0"/>
          </a:p>
        </p:txBody>
      </p:sp>
      <p:sp>
        <p:nvSpPr>
          <p:cNvPr id="135" name="Text 39">
            <a:extLst>
              <a:ext uri="{FF2B5EF4-FFF2-40B4-BE49-F238E27FC236}">
                <a16:creationId xmlns:a16="http://schemas.microsoft.com/office/drawing/2014/main" id="{D1E13DDE-8B7C-C0E7-7C1B-51402B90E168}"/>
              </a:ext>
            </a:extLst>
          </p:cNvPr>
          <p:cNvSpPr/>
          <p:nvPr/>
        </p:nvSpPr>
        <p:spPr>
          <a:xfrm>
            <a:off x="620488" y="4481285"/>
            <a:ext cx="10896600" cy="1545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pic>
        <p:nvPicPr>
          <p:cNvPr id="140" name="Image 9" descr="preencoded.png">
            <a:extLst>
              <a:ext uri="{FF2B5EF4-FFF2-40B4-BE49-F238E27FC236}">
                <a16:creationId xmlns:a16="http://schemas.microsoft.com/office/drawing/2014/main" id="{666BE871-5A9F-8231-D515-6EA1F5FB5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31" y="1001485"/>
            <a:ext cx="228600" cy="228600"/>
          </a:xfrm>
          <a:prstGeom prst="rect">
            <a:avLst/>
          </a:prstGeom>
        </p:spPr>
      </p:pic>
      <p:pic>
        <p:nvPicPr>
          <p:cNvPr id="141" name="Image 15" descr="preencoded.png">
            <a:extLst>
              <a:ext uri="{FF2B5EF4-FFF2-40B4-BE49-F238E27FC236}">
                <a16:creationId xmlns:a16="http://schemas.microsoft.com/office/drawing/2014/main" id="{28BBB8A1-54FB-453B-81BA-16004C9EB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0072" y="1012373"/>
            <a:ext cx="228600" cy="228600"/>
          </a:xfrm>
          <a:prstGeom prst="rect">
            <a:avLst/>
          </a:prstGeom>
        </p:spPr>
      </p:pic>
      <p:pic>
        <p:nvPicPr>
          <p:cNvPr id="142" name="Image 21" descr="preencoded.png">
            <a:extLst>
              <a:ext uri="{FF2B5EF4-FFF2-40B4-BE49-F238E27FC236}">
                <a16:creationId xmlns:a16="http://schemas.microsoft.com/office/drawing/2014/main" id="{26B8EBCE-556B-87F8-C000-D615C9579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188" y="987432"/>
            <a:ext cx="228600" cy="228600"/>
          </a:xfrm>
          <a:prstGeom prst="rect">
            <a:avLst/>
          </a:prstGeom>
        </p:spPr>
      </p:pic>
      <p:sp>
        <p:nvSpPr>
          <p:cNvPr id="143" name="Text 5">
            <a:extLst>
              <a:ext uri="{FF2B5EF4-FFF2-40B4-BE49-F238E27FC236}">
                <a16:creationId xmlns:a16="http://schemas.microsoft.com/office/drawing/2014/main" id="{FDF5C43B-673D-D51A-533D-C9CD71D50684}"/>
              </a:ext>
            </a:extLst>
          </p:cNvPr>
          <p:cNvSpPr/>
          <p:nvPr/>
        </p:nvSpPr>
        <p:spPr>
          <a:xfrm>
            <a:off x="463324" y="1016454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144" name="Text 12">
            <a:extLst>
              <a:ext uri="{FF2B5EF4-FFF2-40B4-BE49-F238E27FC236}">
                <a16:creationId xmlns:a16="http://schemas.microsoft.com/office/drawing/2014/main" id="{A4D4EB5B-44B8-76C1-A965-488DB0854AEF}"/>
              </a:ext>
            </a:extLst>
          </p:cNvPr>
          <p:cNvSpPr/>
          <p:nvPr/>
        </p:nvSpPr>
        <p:spPr>
          <a:xfrm>
            <a:off x="4281035" y="104140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145" name="Text 19">
            <a:extLst>
              <a:ext uri="{FF2B5EF4-FFF2-40B4-BE49-F238E27FC236}">
                <a16:creationId xmlns:a16="http://schemas.microsoft.com/office/drawing/2014/main" id="{3CD1F8AE-D9ED-46B9-5EB8-86E3E78AAEAC}"/>
              </a:ext>
            </a:extLst>
          </p:cNvPr>
          <p:cNvSpPr/>
          <p:nvPr/>
        </p:nvSpPr>
        <p:spPr>
          <a:xfrm>
            <a:off x="7966759" y="103278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pic>
        <p:nvPicPr>
          <p:cNvPr id="146" name="Image 27" descr="preencoded.png">
            <a:extLst>
              <a:ext uri="{FF2B5EF4-FFF2-40B4-BE49-F238E27FC236}">
                <a16:creationId xmlns:a16="http://schemas.microsoft.com/office/drawing/2014/main" id="{E0BF41B1-8041-A772-8862-8C3185609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4508500"/>
            <a:ext cx="228600" cy="228600"/>
          </a:xfrm>
          <a:prstGeom prst="rect">
            <a:avLst/>
          </a:prstGeom>
        </p:spPr>
      </p:pic>
      <p:sp>
        <p:nvSpPr>
          <p:cNvPr id="147" name="Text 26">
            <a:extLst>
              <a:ext uri="{FF2B5EF4-FFF2-40B4-BE49-F238E27FC236}">
                <a16:creationId xmlns:a16="http://schemas.microsoft.com/office/drawing/2014/main" id="{7122EA04-458A-7E4C-CD83-D982D6A96DCC}"/>
              </a:ext>
            </a:extLst>
          </p:cNvPr>
          <p:cNvSpPr/>
          <p:nvPr/>
        </p:nvSpPr>
        <p:spPr>
          <a:xfrm>
            <a:off x="423863" y="45085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148" name="Text 8">
            <a:extLst>
              <a:ext uri="{FF2B5EF4-FFF2-40B4-BE49-F238E27FC236}">
                <a16:creationId xmlns:a16="http://schemas.microsoft.com/office/drawing/2014/main" id="{471EA09D-DA51-D22D-C098-0F4FB6060DA8}"/>
              </a:ext>
            </a:extLst>
          </p:cNvPr>
          <p:cNvSpPr/>
          <p:nvPr/>
        </p:nvSpPr>
        <p:spPr>
          <a:xfrm>
            <a:off x="2067093" y="21907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로우 데이터의 각 피처에 대한 구조와 의미</a:t>
            </a:r>
            <a:endParaRPr lang="en-US" sz="1050" dirty="0"/>
          </a:p>
        </p:txBody>
      </p:sp>
      <p:sp>
        <p:nvSpPr>
          <p:cNvPr id="149" name="Text 8">
            <a:extLst>
              <a:ext uri="{FF2B5EF4-FFF2-40B4-BE49-F238E27FC236}">
                <a16:creationId xmlns:a16="http://schemas.microsoft.com/office/drawing/2014/main" id="{C97E54B7-B950-C019-18B7-19561496834C}"/>
              </a:ext>
            </a:extLst>
          </p:cNvPr>
          <p:cNvSpPr/>
          <p:nvPr/>
        </p:nvSpPr>
        <p:spPr>
          <a:xfrm>
            <a:off x="2067094" y="27813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프로젝트에 사용된 데이터의 출처와 라이선스 정보 기술</a:t>
            </a:r>
            <a:endParaRPr lang="en-US" sz="1050" dirty="0"/>
          </a:p>
        </p:txBody>
      </p:sp>
      <p:sp>
        <p:nvSpPr>
          <p:cNvPr id="150" name="Text 8">
            <a:extLst>
              <a:ext uri="{FF2B5EF4-FFF2-40B4-BE49-F238E27FC236}">
                <a16:creationId xmlns:a16="http://schemas.microsoft.com/office/drawing/2014/main" id="{F305403D-4A7C-6C3D-2A2A-DF3039CBC3A0}"/>
              </a:ext>
            </a:extLst>
          </p:cNvPr>
          <p:cNvSpPr/>
          <p:nvPr/>
        </p:nvSpPr>
        <p:spPr>
          <a:xfrm>
            <a:off x="2067095" y="352119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데이터의 신뢰성과 분석 적합성 검증결과</a:t>
            </a:r>
            <a:endParaRPr lang="en-US" sz="1050" dirty="0"/>
          </a:p>
        </p:txBody>
      </p:sp>
      <p:sp>
        <p:nvSpPr>
          <p:cNvPr id="171" name="Text 3">
            <a:extLst>
              <a:ext uri="{FF2B5EF4-FFF2-40B4-BE49-F238E27FC236}">
                <a16:creationId xmlns:a16="http://schemas.microsoft.com/office/drawing/2014/main" id="{E20DAF1B-A1EB-E2BE-0CDF-73470736933B}"/>
              </a:ext>
            </a:extLst>
          </p:cNvPr>
          <p:cNvSpPr/>
          <p:nvPr/>
        </p:nvSpPr>
        <p:spPr>
          <a:xfrm>
            <a:off x="620487" y="48205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72" name="Text 5">
            <a:extLst>
              <a:ext uri="{FF2B5EF4-FFF2-40B4-BE49-F238E27FC236}">
                <a16:creationId xmlns:a16="http://schemas.microsoft.com/office/drawing/2014/main" id="{3FC857EA-F2AC-83FC-61E2-DF81FBFE7AA3}"/>
              </a:ext>
            </a:extLst>
          </p:cNvPr>
          <p:cNvSpPr/>
          <p:nvPr/>
        </p:nvSpPr>
        <p:spPr>
          <a:xfrm>
            <a:off x="2028996" y="48205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73" name="Text 6">
            <a:extLst>
              <a:ext uri="{FF2B5EF4-FFF2-40B4-BE49-F238E27FC236}">
                <a16:creationId xmlns:a16="http://schemas.microsoft.com/office/drawing/2014/main" id="{021EC014-BBFF-D81B-2A6D-E920435672C0}"/>
              </a:ext>
            </a:extLst>
          </p:cNvPr>
          <p:cNvSpPr/>
          <p:nvPr/>
        </p:nvSpPr>
        <p:spPr>
          <a:xfrm>
            <a:off x="620487" y="51634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앙상블 모델 성능 평가</a:t>
            </a:r>
            <a:endParaRPr lang="en-US" sz="1050" dirty="0"/>
          </a:p>
        </p:txBody>
      </p:sp>
      <p:sp>
        <p:nvSpPr>
          <p:cNvPr id="174" name="Text 8">
            <a:extLst>
              <a:ext uri="{FF2B5EF4-FFF2-40B4-BE49-F238E27FC236}">
                <a16:creationId xmlns:a16="http://schemas.microsoft.com/office/drawing/2014/main" id="{BE89181F-A632-2893-306D-2AED20E37093}"/>
              </a:ext>
            </a:extLst>
          </p:cNvPr>
          <p:cNvSpPr/>
          <p:nvPr/>
        </p:nvSpPr>
        <p:spPr>
          <a:xfrm>
            <a:off x="2143296" y="51634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앙상블 모델의 예측 성능을 비교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평과한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결과</a:t>
            </a:r>
            <a:endParaRPr lang="en-US" sz="1050" dirty="0"/>
          </a:p>
        </p:txBody>
      </p:sp>
      <p:sp>
        <p:nvSpPr>
          <p:cNvPr id="175" name="Text 9">
            <a:extLst>
              <a:ext uri="{FF2B5EF4-FFF2-40B4-BE49-F238E27FC236}">
                <a16:creationId xmlns:a16="http://schemas.microsoft.com/office/drawing/2014/main" id="{762E123D-CE44-7664-8603-A330E5AD5DDA}"/>
              </a:ext>
            </a:extLst>
          </p:cNvPr>
          <p:cNvSpPr/>
          <p:nvPr/>
        </p:nvSpPr>
        <p:spPr>
          <a:xfrm>
            <a:off x="620486" y="57447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모델별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SHAP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</a:t>
            </a:r>
            <a:endParaRPr lang="en-US" sz="1050" dirty="0"/>
          </a:p>
        </p:txBody>
      </p:sp>
      <p:sp>
        <p:nvSpPr>
          <p:cNvPr id="178" name="Text 8">
            <a:extLst>
              <a:ext uri="{FF2B5EF4-FFF2-40B4-BE49-F238E27FC236}">
                <a16:creationId xmlns:a16="http://schemas.microsoft.com/office/drawing/2014/main" id="{A428CCC9-258D-DFA2-EF29-B0FA420D11FC}"/>
              </a:ext>
            </a:extLst>
          </p:cNvPr>
          <p:cNvSpPr/>
          <p:nvPr/>
        </p:nvSpPr>
        <p:spPr>
          <a:xfrm>
            <a:off x="2143293" y="56959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SHAP(Shapley Additive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exPannations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) 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기반 해석 결과</a:t>
            </a:r>
            <a:endParaRPr lang="en-US" sz="1050" dirty="0"/>
          </a:p>
        </p:txBody>
      </p:sp>
      <p:sp>
        <p:nvSpPr>
          <p:cNvPr id="189" name="Text 3">
            <a:extLst>
              <a:ext uri="{FF2B5EF4-FFF2-40B4-BE49-F238E27FC236}">
                <a16:creationId xmlns:a16="http://schemas.microsoft.com/office/drawing/2014/main" id="{55110DE4-0FDD-153B-9856-D81477075BAB}"/>
              </a:ext>
            </a:extLst>
          </p:cNvPr>
          <p:cNvSpPr/>
          <p:nvPr/>
        </p:nvSpPr>
        <p:spPr>
          <a:xfrm>
            <a:off x="4221737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90" name="Text 5">
            <a:extLst>
              <a:ext uri="{FF2B5EF4-FFF2-40B4-BE49-F238E27FC236}">
                <a16:creationId xmlns:a16="http://schemas.microsoft.com/office/drawing/2014/main" id="{A40F9475-CCBF-75C1-79CD-A47074DCC64A}"/>
              </a:ext>
            </a:extLst>
          </p:cNvPr>
          <p:cNvSpPr/>
          <p:nvPr/>
        </p:nvSpPr>
        <p:spPr>
          <a:xfrm>
            <a:off x="5630246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91" name="Text 6">
            <a:extLst>
              <a:ext uri="{FF2B5EF4-FFF2-40B4-BE49-F238E27FC236}">
                <a16:creationId xmlns:a16="http://schemas.microsoft.com/office/drawing/2014/main" id="{9E5E6D68-A2A2-1805-5D63-E4DF9DC5351D}"/>
              </a:ext>
            </a:extLst>
          </p:cNvPr>
          <p:cNvSpPr/>
          <p:nvPr/>
        </p:nvSpPr>
        <p:spPr>
          <a:xfrm>
            <a:off x="4221737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 보고서</a:t>
            </a:r>
            <a:endParaRPr lang="en-US" sz="1050" dirty="0"/>
          </a:p>
        </p:txBody>
      </p:sp>
      <p:sp>
        <p:nvSpPr>
          <p:cNvPr id="192" name="Text 8">
            <a:extLst>
              <a:ext uri="{FF2B5EF4-FFF2-40B4-BE49-F238E27FC236}">
                <a16:creationId xmlns:a16="http://schemas.microsoft.com/office/drawing/2014/main" id="{5AE07011-F81F-4847-5B20-2C4EBCA00E0F}"/>
              </a:ext>
            </a:extLst>
          </p:cNvPr>
          <p:cNvSpPr/>
          <p:nvPr/>
        </p:nvSpPr>
        <p:spPr>
          <a:xfrm>
            <a:off x="5744546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탐색적 데이터 분석 전 과정 정리 보고서</a:t>
            </a:r>
            <a:endParaRPr lang="en-US" altLang="ko-KR" sz="1050" dirty="0"/>
          </a:p>
        </p:txBody>
      </p:sp>
      <p:sp>
        <p:nvSpPr>
          <p:cNvPr id="193" name="Text 9">
            <a:extLst>
              <a:ext uri="{FF2B5EF4-FFF2-40B4-BE49-F238E27FC236}">
                <a16:creationId xmlns:a16="http://schemas.microsoft.com/office/drawing/2014/main" id="{E42D7C1A-96E3-3C70-2B44-DA488EDB0F79}"/>
              </a:ext>
            </a:extLst>
          </p:cNvPr>
          <p:cNvSpPr/>
          <p:nvPr/>
        </p:nvSpPr>
        <p:spPr>
          <a:xfrm>
            <a:off x="4221736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기반 인사이트 종합 보고서</a:t>
            </a:r>
            <a:endParaRPr lang="en-US" sz="1050" dirty="0"/>
          </a:p>
        </p:txBody>
      </p:sp>
      <p:sp>
        <p:nvSpPr>
          <p:cNvPr id="195" name="Text 13">
            <a:extLst>
              <a:ext uri="{FF2B5EF4-FFF2-40B4-BE49-F238E27FC236}">
                <a16:creationId xmlns:a16="http://schemas.microsoft.com/office/drawing/2014/main" id="{675A5D56-270A-D940-9C5E-71A04C8D4BD2}"/>
              </a:ext>
            </a:extLst>
          </p:cNvPr>
          <p:cNvSpPr/>
          <p:nvPr/>
        </p:nvSpPr>
        <p:spPr>
          <a:xfrm>
            <a:off x="4227180" y="2801262"/>
            <a:ext cx="106316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최종 데이터 스키마 요약문서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96" name="Text 8">
            <a:extLst>
              <a:ext uri="{FF2B5EF4-FFF2-40B4-BE49-F238E27FC236}">
                <a16:creationId xmlns:a16="http://schemas.microsoft.com/office/drawing/2014/main" id="{EEABBBD3-B8A0-A60D-43E5-455C87683284}"/>
              </a:ext>
            </a:extLst>
          </p:cNvPr>
          <p:cNvSpPr/>
          <p:nvPr/>
        </p:nvSpPr>
        <p:spPr>
          <a:xfrm>
            <a:off x="5744543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주요 인사이트 종합 정리 문서</a:t>
            </a:r>
            <a:endParaRPr lang="en-US" sz="1050" dirty="0"/>
          </a:p>
        </p:txBody>
      </p:sp>
      <p:sp>
        <p:nvSpPr>
          <p:cNvPr id="197" name="Text 8">
            <a:extLst>
              <a:ext uri="{FF2B5EF4-FFF2-40B4-BE49-F238E27FC236}">
                <a16:creationId xmlns:a16="http://schemas.microsoft.com/office/drawing/2014/main" id="{E13DE25A-44DE-AC15-0A6F-C941A578C87C}"/>
              </a:ext>
            </a:extLst>
          </p:cNvPr>
          <p:cNvSpPr/>
          <p:nvPr/>
        </p:nvSpPr>
        <p:spPr>
          <a:xfrm>
            <a:off x="5744544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최종 모델 입력 데이터의 스키마를 요약한 문서</a:t>
            </a:r>
            <a:endParaRPr lang="en-US" sz="1050" dirty="0"/>
          </a:p>
        </p:txBody>
      </p:sp>
      <p:sp>
        <p:nvSpPr>
          <p:cNvPr id="199" name="Text 3">
            <a:extLst>
              <a:ext uri="{FF2B5EF4-FFF2-40B4-BE49-F238E27FC236}">
                <a16:creationId xmlns:a16="http://schemas.microsoft.com/office/drawing/2014/main" id="{F3752F3F-4FD7-0946-2188-0241E7269F07}"/>
              </a:ext>
            </a:extLst>
          </p:cNvPr>
          <p:cNvSpPr/>
          <p:nvPr/>
        </p:nvSpPr>
        <p:spPr>
          <a:xfrm>
            <a:off x="7942884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200" name="Text 5">
            <a:extLst>
              <a:ext uri="{FF2B5EF4-FFF2-40B4-BE49-F238E27FC236}">
                <a16:creationId xmlns:a16="http://schemas.microsoft.com/office/drawing/2014/main" id="{B7D130E5-BFFE-B933-B2C8-2E32C624072C}"/>
              </a:ext>
            </a:extLst>
          </p:cNvPr>
          <p:cNvSpPr/>
          <p:nvPr/>
        </p:nvSpPr>
        <p:spPr>
          <a:xfrm>
            <a:off x="9351393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01" name="Text 6">
            <a:extLst>
              <a:ext uri="{FF2B5EF4-FFF2-40B4-BE49-F238E27FC236}">
                <a16:creationId xmlns:a16="http://schemas.microsoft.com/office/drawing/2014/main" id="{907F78AE-7CA7-A9C3-BDD0-F843F778698E}"/>
              </a:ext>
            </a:extLst>
          </p:cNvPr>
          <p:cNvSpPr/>
          <p:nvPr/>
        </p:nvSpPr>
        <p:spPr>
          <a:xfrm>
            <a:off x="7942884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후 데이터 모델 학습 비교</a:t>
            </a:r>
            <a:endParaRPr lang="en-US" sz="1050" dirty="0"/>
          </a:p>
        </p:txBody>
      </p:sp>
      <p:sp>
        <p:nvSpPr>
          <p:cNvPr id="202" name="Text 8">
            <a:extLst>
              <a:ext uri="{FF2B5EF4-FFF2-40B4-BE49-F238E27FC236}">
                <a16:creationId xmlns:a16="http://schemas.microsoft.com/office/drawing/2014/main" id="{94C30826-3284-8A2F-DC3E-70AF1A150CB5}"/>
              </a:ext>
            </a:extLst>
          </p:cNvPr>
          <p:cNvSpPr/>
          <p:nvPr/>
        </p:nvSpPr>
        <p:spPr>
          <a:xfrm>
            <a:off x="9465693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후의 데이터 모델 성능 변화를 비교 분석</a:t>
            </a:r>
            <a:endParaRPr lang="en-US" sz="1050" dirty="0"/>
          </a:p>
        </p:txBody>
      </p:sp>
      <p:sp>
        <p:nvSpPr>
          <p:cNvPr id="203" name="Text 9">
            <a:extLst>
              <a:ext uri="{FF2B5EF4-FFF2-40B4-BE49-F238E27FC236}">
                <a16:creationId xmlns:a16="http://schemas.microsoft.com/office/drawing/2014/main" id="{3ACAB8C7-8234-D386-B1E7-7220E2B0297E}"/>
              </a:ext>
            </a:extLst>
          </p:cNvPr>
          <p:cNvSpPr/>
          <p:nvPr/>
        </p:nvSpPr>
        <p:spPr>
          <a:xfrm>
            <a:off x="7942883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검증 및 평가 보고서</a:t>
            </a:r>
            <a:endParaRPr lang="en-US" sz="1050" dirty="0"/>
          </a:p>
        </p:txBody>
      </p:sp>
      <p:sp>
        <p:nvSpPr>
          <p:cNvPr id="204" name="Text 11">
            <a:extLst>
              <a:ext uri="{FF2B5EF4-FFF2-40B4-BE49-F238E27FC236}">
                <a16:creationId xmlns:a16="http://schemas.microsoft.com/office/drawing/2014/main" id="{AB145250-45A2-8833-8990-66E09E159089}"/>
              </a:ext>
            </a:extLst>
          </p:cNvPr>
          <p:cNvSpPr/>
          <p:nvPr/>
        </p:nvSpPr>
        <p:spPr>
          <a:xfrm>
            <a:off x="7910228" y="3519389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파이프 라인 정의 </a:t>
            </a:r>
            <a:endParaRPr lang="en-US" sz="1050" dirty="0"/>
          </a:p>
        </p:txBody>
      </p:sp>
      <p:sp>
        <p:nvSpPr>
          <p:cNvPr id="205" name="Text 13">
            <a:extLst>
              <a:ext uri="{FF2B5EF4-FFF2-40B4-BE49-F238E27FC236}">
                <a16:creationId xmlns:a16="http://schemas.microsoft.com/office/drawing/2014/main" id="{06F1F1F9-DB09-73E4-BE89-671C04434931}"/>
              </a:ext>
            </a:extLst>
          </p:cNvPr>
          <p:cNvSpPr/>
          <p:nvPr/>
        </p:nvSpPr>
        <p:spPr>
          <a:xfrm>
            <a:off x="7948327" y="2801262"/>
            <a:ext cx="106861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설명서 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206" name="Text 8">
            <a:extLst>
              <a:ext uri="{FF2B5EF4-FFF2-40B4-BE49-F238E27FC236}">
                <a16:creationId xmlns:a16="http://schemas.microsoft.com/office/drawing/2014/main" id="{42D36BAD-EF3B-7436-1549-000056ECB8DD}"/>
              </a:ext>
            </a:extLst>
          </p:cNvPr>
          <p:cNvSpPr/>
          <p:nvPr/>
        </p:nvSpPr>
        <p:spPr>
          <a:xfrm>
            <a:off x="9465690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모델 검증 전략과 평가 방법 설명</a:t>
            </a:r>
            <a:b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및 평가서</a:t>
            </a:r>
            <a:endParaRPr lang="en-US" sz="1050" dirty="0"/>
          </a:p>
        </p:txBody>
      </p:sp>
      <p:sp>
        <p:nvSpPr>
          <p:cNvPr id="207" name="Text 8">
            <a:extLst>
              <a:ext uri="{FF2B5EF4-FFF2-40B4-BE49-F238E27FC236}">
                <a16:creationId xmlns:a16="http://schemas.microsoft.com/office/drawing/2014/main" id="{B90916F3-74F9-9C1F-98EC-24F73FE77581}"/>
              </a:ext>
            </a:extLst>
          </p:cNvPr>
          <p:cNvSpPr/>
          <p:nvPr/>
        </p:nvSpPr>
        <p:spPr>
          <a:xfrm>
            <a:off x="9465691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개별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머신러닝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모델의 구조 및 특성 설명</a:t>
            </a:r>
            <a:endParaRPr lang="en-US" sz="1050" dirty="0"/>
          </a:p>
        </p:txBody>
      </p:sp>
      <p:sp>
        <p:nvSpPr>
          <p:cNvPr id="208" name="Text 8">
            <a:extLst>
              <a:ext uri="{FF2B5EF4-FFF2-40B4-BE49-F238E27FC236}">
                <a16:creationId xmlns:a16="http://schemas.microsoft.com/office/drawing/2014/main" id="{360656CC-9304-998C-8A15-177CE11DD51E}"/>
              </a:ext>
            </a:extLst>
          </p:cNvPr>
          <p:cNvSpPr/>
          <p:nvPr/>
        </p:nvSpPr>
        <p:spPr>
          <a:xfrm>
            <a:off x="9465692" y="355747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모델링 파이프 라인 정의 </a:t>
            </a:r>
            <a:endParaRPr lang="en-US" sz="1050" dirty="0"/>
          </a:p>
        </p:txBody>
      </p:sp>
      <p:sp>
        <p:nvSpPr>
          <p:cNvPr id="2" name="Text 13">
            <a:extLst>
              <a:ext uri="{FF2B5EF4-FFF2-40B4-BE49-F238E27FC236}">
                <a16:creationId xmlns:a16="http://schemas.microsoft.com/office/drawing/2014/main" id="{2758A2FA-6C41-6D5E-1797-5A0D98364498}"/>
              </a:ext>
            </a:extLst>
          </p:cNvPr>
          <p:cNvSpPr/>
          <p:nvPr/>
        </p:nvSpPr>
        <p:spPr>
          <a:xfrm>
            <a:off x="4221735" y="3477323"/>
            <a:ext cx="10686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명세서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3E2B0494-E09A-A442-4889-55F91258969D}"/>
              </a:ext>
            </a:extLst>
          </p:cNvPr>
          <p:cNvSpPr/>
          <p:nvPr/>
        </p:nvSpPr>
        <p:spPr>
          <a:xfrm>
            <a:off x="5739100" y="34936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과정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명새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429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(WDC) 소개 및 변수 설명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 및 일별 자전거 대여량 정보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instant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기록 인덱스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dteday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날짜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season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 (1:겨울, 2:봄, 3:여름, 4:가을)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yr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연도 (0: 2011, 1: 2012)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mnth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(1~12)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/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hr</a:t>
            </a:r>
            <a:endParaRPr lang="en-US" sz="1050" dirty="0"/>
          </a:p>
        </p:txBody>
      </p:sp>
      <p:sp>
        <p:nvSpPr>
          <p:cNvPr id="56" name="Text 28"/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7" name="Text 29"/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(0~23)</a:t>
            </a:r>
            <a:endParaRPr lang="en-US" sz="1050" dirty="0"/>
          </a:p>
        </p:txBody>
      </p:sp>
      <p:sp>
        <p:nvSpPr>
          <p:cNvPr id="58" name="Text 30"/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/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holiday</a:t>
            </a:r>
            <a:endParaRPr lang="en-US" sz="1050" dirty="0"/>
          </a:p>
        </p:txBody>
      </p:sp>
      <p:sp>
        <p:nvSpPr>
          <p:cNvPr id="60" name="Text 32"/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1" name="Text 33"/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공휴일 여부 (1:공휴일, 0:아님)</a:t>
            </a:r>
            <a:endParaRPr lang="en-US" sz="1050" dirty="0"/>
          </a:p>
        </p:txBody>
      </p:sp>
      <p:sp>
        <p:nvSpPr>
          <p:cNvPr id="62" name="Text 34"/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/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weekday</a:t>
            </a:r>
            <a:endParaRPr lang="en-US" sz="1050" dirty="0"/>
          </a:p>
        </p:txBody>
      </p:sp>
      <p:sp>
        <p:nvSpPr>
          <p:cNvPr id="64" name="Text 36"/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65" name="Text 37"/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요일</a:t>
            </a:r>
            <a:endParaRPr lang="en-US" sz="1050" dirty="0"/>
          </a:p>
        </p:txBody>
      </p:sp>
      <p:sp>
        <p:nvSpPr>
          <p:cNvPr id="66" name="Text 38"/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/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workingday</a:t>
            </a:r>
            <a:endParaRPr lang="en-US" sz="1050" dirty="0"/>
          </a:p>
        </p:txBody>
      </p:sp>
      <p:sp>
        <p:nvSpPr>
          <p:cNvPr id="68" name="Text 40"/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9" name="Text 41"/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근무일 여부 (1:근무일, 0:아님)</a:t>
            </a:r>
            <a:endParaRPr lang="en-US" sz="1050" dirty="0"/>
          </a:p>
        </p:txBody>
      </p:sp>
      <p:sp>
        <p:nvSpPr>
          <p:cNvPr id="70" name="Text 42"/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/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weathersit</a:t>
            </a:r>
            <a:endParaRPr lang="en-US" sz="1050" dirty="0"/>
          </a:p>
        </p:txBody>
      </p:sp>
      <p:sp>
        <p:nvSpPr>
          <p:cNvPr id="72" name="Text 44"/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73" name="Text 45"/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(1:맑음, 2:흐림/안개, 3:약한 눈/비, 4:폭우/폭설)</a:t>
            </a:r>
            <a:endParaRPr lang="en-US" sz="1050" dirty="0"/>
          </a:p>
        </p:txBody>
      </p:sp>
      <p:sp>
        <p:nvSpPr>
          <p:cNvPr id="74" name="Text 46"/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/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F805B61-B1C5-4E87-A6F1-10C67BBF1908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EE55E8F-6A6D-4A64-8990-BD58FFDB51E7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D8AC0D5-A35F-420D-B8D9-1C57ACA28C6F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F89126A0-0C64-BD27-D8B8-CBB1EF894B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457B06AC-C335-435D-8405-77BBFD4E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DBC622A1-94B7-5D80-BD5D-9E3E476524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026CA712-92E2-D6CB-9F6A-E452EEE7EC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DE8CE38C-B68A-E4C0-C2B5-9FD3E0C31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DF99A4F5-635D-7400-9154-8AF88DF8C7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E76E2660-8445-B51E-B796-03D7941BD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35AF9F7E-A98A-78DC-BE81-0CCD1A74E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298850B5-9EC8-E5EC-6052-A1224F66E2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1954BB1E-EB3C-AFAF-9C0D-239ADFD5F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5FD8834A-8CB6-DE7D-8867-82D9A63EF460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Open-</a:t>
            </a:r>
            <a:r>
              <a:rPr lang="en-US" altLang="ko-KR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Meteo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C8ABF4A5-A57E-7A52-7FEE-7230528D291C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7DD3D008-3DC6-E7B7-416D-9C2D6E12BA43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82478126-92A2-86EE-F8EF-4222A0F8E3C1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BDAE296C-476A-CC12-15C6-60135DC8EED0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F43D231A-E899-AF05-5886-CD1996889549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EBE56B24-287E-962D-18DA-52272BC3CED0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C5468370-7CF2-99B3-4EC4-2374764B4FD7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A7E768B6-4589-EC31-8358-8CF43F68B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18F39D20-428D-F0C6-4A5A-04F128864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AB000EEA-37C1-CC13-FF0D-5AD900F126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FD910049-39D7-61AE-5DDC-4BBB42DDB5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E3A86CE6-51C2-5F3B-ED04-28BC88A7AD14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472B57CE-DEC8-472B-C1BC-C049750458DF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642369D8-B2AF-E2CB-6EF9-62D8A59411AF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00A49F83-E175-14EE-9F17-1B00C0CD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4C7B0743-3426-5909-1564-A27E6B7461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DE63FD19-097D-8DFD-8A77-BB68E24212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0DCB04EA-5137-7173-667D-8FB647FC2D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50CD017A-5D09-9FF7-EC35-50DF10D752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DD771242-1D3E-3CFB-4853-F5CE73E7D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481BA6D7-FF82-3A2C-9A09-0CB9ED102579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09FD9965-DDBC-AAFE-F7FB-0583650CA0C6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8DDBC8F1-71E6-1448-E403-776EA80DAC7E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1FC21A21-5A68-7C98-BC8A-D319AE19000D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0CA62315-9D7B-12D2-9D4A-94F81E9E43F2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58F-3231-F37A-E7D8-335D7128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692AB6-E503-0910-237C-605AC3E8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5B875CD-F762-204F-0BD7-51C091FC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2D28651-6E7E-7DD9-0CD0-3896A511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F85D37D-D840-ABD4-E196-9FFA902A2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B3E56E67-4702-D547-65F4-1854A8822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FED38A69-F931-9644-9D69-3536A96F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7F82299-D57C-13BA-7984-976475CAB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A4C7BAF0-A536-8C93-850A-EAD45EBD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0CA0E039-76A9-E08B-F1D0-B272120AB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E17C8562-C62E-882C-9D9D-C5DEEC7C7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8E134D3C-EDE8-1788-F420-D487ABBA4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78747582-4900-5811-FC4C-7116A44FA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4CDFB38F-1C04-19D4-A088-065D00E51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E35663F0-7A18-DFF4-01ED-F2124D429664}"/>
              </a:ext>
            </a:extLst>
          </p:cNvPr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(Seoul) 소개 및 변수 설명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2E892876-9111-DF0D-1F24-D52A9CEDE88E}"/>
              </a:ext>
            </a:extLst>
          </p:cNvPr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 데이터</a:t>
            </a:r>
            <a:endParaRPr lang="en-US" altLang="ko-KR" sz="150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FDE03BC9-F5ED-F7FA-9510-F724B1ACE97C}"/>
              </a:ext>
            </a:extLst>
          </p:cNvPr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공유 자전거 대여 시스템에서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2020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년 부터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까지의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</a:t>
            </a:r>
            <a:endParaRPr lang="en-US" altLang="ko-KR" sz="10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57257EB-710A-1D5B-0ADE-9662377918E7}"/>
              </a:ext>
            </a:extLst>
          </p:cNvPr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E2409ED9-47B6-33A5-ACA0-ACFCAF1E43E8}"/>
              </a:ext>
            </a:extLst>
          </p:cNvPr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E2C99106-6FA0-79C6-5103-18357A330EAA}"/>
              </a:ext>
            </a:extLst>
          </p:cNvPr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51A22A59-EE46-8978-C7DC-0AAECF2EEA3E}"/>
              </a:ext>
            </a:extLst>
          </p:cNvPr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C23D74B5-EBB2-6B9B-4293-5466D0486BE5}"/>
              </a:ext>
            </a:extLst>
          </p:cNvPr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Rental_date</a:t>
            </a:r>
            <a:endParaRPr lang="en-US" sz="1050" dirty="0"/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58D927F-1F65-370E-C5E0-FA5B9748F798}"/>
              </a:ext>
            </a:extLst>
          </p:cNvPr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Date</a:t>
            </a:r>
            <a:endParaRPr lang="en-US" sz="105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7692E6A0-FBB2-3422-A548-4D19EABDED90}"/>
              </a:ext>
            </a:extLst>
          </p:cNvPr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자전거가 대여된 날짜	</a:t>
            </a:r>
            <a:endParaRPr lang="en-US" sz="105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9FA396AA-F337-D371-CA39-704109F398BA}"/>
              </a:ext>
            </a:extLst>
          </p:cNvPr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4D531CE-AD6C-F768-17E2-77C030D29143}"/>
              </a:ext>
            </a:extLst>
          </p:cNvPr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Rental_hour</a:t>
            </a:r>
            <a:endParaRPr lang="en-US" sz="10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79EE7524-414E-853C-D0FD-182DEDD51F8A}"/>
              </a:ext>
            </a:extLst>
          </p:cNvPr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BCE69026-182B-5ACB-CD10-610D839D3F3C}"/>
              </a:ext>
            </a:extLst>
          </p:cNvPr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대여한 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 단위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76E89128-CB61-4D20-D6D1-97578F0A3957}"/>
              </a:ext>
            </a:extLst>
          </p:cNvPr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6D3A061B-7881-F978-B0D8-1401B2BA8987}"/>
              </a:ext>
            </a:extLst>
          </p:cNvPr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Station_id</a:t>
            </a:r>
            <a:endParaRPr lang="en-US" sz="105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44FC5B96-D5CF-BCA2-8ED0-AC35852088C3}"/>
              </a:ext>
            </a:extLst>
          </p:cNvPr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int</a:t>
            </a:r>
            <a:endParaRPr lang="en-US" sz="1050" dirty="0"/>
          </a:p>
        </p:txBody>
      </p:sp>
      <p:sp>
        <p:nvSpPr>
          <p:cNvPr id="45" name="Text 17">
            <a:extLst>
              <a:ext uri="{FF2B5EF4-FFF2-40B4-BE49-F238E27FC236}">
                <a16:creationId xmlns:a16="http://schemas.microsoft.com/office/drawing/2014/main" id="{DFD794FF-BCCB-19E3-9F78-C3CB4BE96971}"/>
              </a:ext>
            </a:extLst>
          </p:cNvPr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고유 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	</a:t>
            </a:r>
            <a:endParaRPr lang="en-US" sz="1050" dirty="0"/>
          </a:p>
        </p:txBody>
      </p:sp>
      <p:sp>
        <p:nvSpPr>
          <p:cNvPr id="46" name="Text 18">
            <a:extLst>
              <a:ext uri="{FF2B5EF4-FFF2-40B4-BE49-F238E27FC236}">
                <a16:creationId xmlns:a16="http://schemas.microsoft.com/office/drawing/2014/main" id="{164C169B-BE11-11AF-8D50-009C031F903D}"/>
              </a:ext>
            </a:extLst>
          </p:cNvPr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F41BFDBF-21C8-4DB8-FBAA-C8BD7C1FA4E1}"/>
              </a:ext>
            </a:extLst>
          </p:cNvPr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Station_name</a:t>
            </a:r>
            <a:endParaRPr lang="en-US" sz="105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2CB34B08-3D77-91D0-2C6F-AAC239A47DD4}"/>
              </a:ext>
            </a:extLst>
          </p:cNvPr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40A6D31-D7BB-F803-58E5-7A016AB9893B}"/>
              </a:ext>
            </a:extLst>
          </p:cNvPr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명칭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지점명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50" name="Text 22">
            <a:extLst>
              <a:ext uri="{FF2B5EF4-FFF2-40B4-BE49-F238E27FC236}">
                <a16:creationId xmlns:a16="http://schemas.microsoft.com/office/drawing/2014/main" id="{47E065DB-87A7-FCBB-CA6B-2FD60A7FE82D}"/>
              </a:ext>
            </a:extLst>
          </p:cNvPr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>
            <a:extLst>
              <a:ext uri="{FF2B5EF4-FFF2-40B4-BE49-F238E27FC236}">
                <a16:creationId xmlns:a16="http://schemas.microsoft.com/office/drawing/2014/main" id="{B3695586-C300-AEC2-39D2-DF180086A355}"/>
              </a:ext>
            </a:extLst>
          </p:cNvPr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Rental_type</a:t>
            </a:r>
            <a:endParaRPr lang="en-US" sz="1050" dirty="0"/>
          </a:p>
        </p:txBody>
      </p:sp>
      <p:sp>
        <p:nvSpPr>
          <p:cNvPr id="52" name="Text 24">
            <a:extLst>
              <a:ext uri="{FF2B5EF4-FFF2-40B4-BE49-F238E27FC236}">
                <a16:creationId xmlns:a16="http://schemas.microsoft.com/office/drawing/2014/main" id="{E43B6A3B-F649-894C-D47B-DAE2EBB8C86F}"/>
              </a:ext>
            </a:extLst>
          </p:cNvPr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String</a:t>
            </a:r>
            <a:endParaRPr lang="en-US" sz="1050" dirty="0"/>
          </a:p>
        </p:txBody>
      </p:sp>
      <p:sp>
        <p:nvSpPr>
          <p:cNvPr id="53" name="Text 25">
            <a:extLst>
              <a:ext uri="{FF2B5EF4-FFF2-40B4-BE49-F238E27FC236}">
                <a16:creationId xmlns:a16="http://schemas.microsoft.com/office/drawing/2014/main" id="{119E6E44-A9D2-56D1-9B33-48968521FCF0}"/>
              </a:ext>
            </a:extLst>
          </p:cNvPr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대여권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종류	</a:t>
            </a:r>
            <a:endParaRPr lang="en-US" sz="1050" dirty="0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39AE943E-20B3-AA8E-1ED3-78D2C1B81FAE}"/>
              </a:ext>
            </a:extLst>
          </p:cNvPr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>
            <a:extLst>
              <a:ext uri="{FF2B5EF4-FFF2-40B4-BE49-F238E27FC236}">
                <a16:creationId xmlns:a16="http://schemas.microsoft.com/office/drawing/2014/main" id="{9D7A8189-9FF6-7320-199B-DE566C7D5352}"/>
              </a:ext>
            </a:extLst>
          </p:cNvPr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gender</a:t>
            </a:r>
            <a:endParaRPr lang="en-US" sz="1050" dirty="0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C50E4F12-75E9-6D81-FF6D-BD889B37046F}"/>
              </a:ext>
            </a:extLst>
          </p:cNvPr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57" name="Text 29">
            <a:extLst>
              <a:ext uri="{FF2B5EF4-FFF2-40B4-BE49-F238E27FC236}">
                <a16:creationId xmlns:a16="http://schemas.microsoft.com/office/drawing/2014/main" id="{3FB83F63-063B-8023-9D0F-7B60DA5EE15B}"/>
              </a:ext>
            </a:extLst>
          </p:cNvPr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성별	</a:t>
            </a:r>
            <a:endParaRPr lang="en-US" sz="1050" dirty="0"/>
          </a:p>
        </p:txBody>
      </p:sp>
      <p:sp>
        <p:nvSpPr>
          <p:cNvPr id="58" name="Text 30">
            <a:extLst>
              <a:ext uri="{FF2B5EF4-FFF2-40B4-BE49-F238E27FC236}">
                <a16:creationId xmlns:a16="http://schemas.microsoft.com/office/drawing/2014/main" id="{6BB98FE7-852E-F9EF-C182-7B1CF1A16379}"/>
              </a:ext>
            </a:extLst>
          </p:cNvPr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>
            <a:extLst>
              <a:ext uri="{FF2B5EF4-FFF2-40B4-BE49-F238E27FC236}">
                <a16:creationId xmlns:a16="http://schemas.microsoft.com/office/drawing/2014/main" id="{5F44F88E-E45F-D5BA-7A3A-D3CA45B528A3}"/>
              </a:ext>
            </a:extLst>
          </p:cNvPr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Age_group</a:t>
            </a:r>
            <a:endParaRPr lang="en-US" sz="1050" dirty="0"/>
          </a:p>
        </p:txBody>
      </p:sp>
      <p:sp>
        <p:nvSpPr>
          <p:cNvPr id="60" name="Text 32">
            <a:extLst>
              <a:ext uri="{FF2B5EF4-FFF2-40B4-BE49-F238E27FC236}">
                <a16:creationId xmlns:a16="http://schemas.microsoft.com/office/drawing/2014/main" id="{3477D35D-C30F-014A-8F6A-DD3C9CD31361}"/>
              </a:ext>
            </a:extLst>
          </p:cNvPr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61" name="Text 33">
            <a:extLst>
              <a:ext uri="{FF2B5EF4-FFF2-40B4-BE49-F238E27FC236}">
                <a16:creationId xmlns:a16="http://schemas.microsoft.com/office/drawing/2014/main" id="{56AE29CB-2971-CBBC-8306-D4A3C4AAF7F7}"/>
              </a:ext>
            </a:extLst>
          </p:cNvPr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연령대	</a:t>
            </a:r>
            <a:endParaRPr lang="en-US" sz="1050" dirty="0"/>
          </a:p>
        </p:txBody>
      </p:sp>
      <p:sp>
        <p:nvSpPr>
          <p:cNvPr id="62" name="Text 34">
            <a:extLst>
              <a:ext uri="{FF2B5EF4-FFF2-40B4-BE49-F238E27FC236}">
                <a16:creationId xmlns:a16="http://schemas.microsoft.com/office/drawing/2014/main" id="{3221EB6E-F6AA-7C42-C9D8-BC0C16BBEABE}"/>
              </a:ext>
            </a:extLst>
          </p:cNvPr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>
            <a:extLst>
              <a:ext uri="{FF2B5EF4-FFF2-40B4-BE49-F238E27FC236}">
                <a16:creationId xmlns:a16="http://schemas.microsoft.com/office/drawing/2014/main" id="{D83C6537-E262-D756-1B42-9966AE65365C}"/>
              </a:ext>
            </a:extLst>
          </p:cNvPr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</a:t>
            </a:r>
            <a:endParaRPr lang="en-US" sz="1050" dirty="0"/>
          </a:p>
        </p:txBody>
      </p:sp>
      <p:sp>
        <p:nvSpPr>
          <p:cNvPr id="64" name="Text 36">
            <a:extLst>
              <a:ext uri="{FF2B5EF4-FFF2-40B4-BE49-F238E27FC236}">
                <a16:creationId xmlns:a16="http://schemas.microsoft.com/office/drawing/2014/main" id="{F4EE6539-63A1-8B5F-EB64-A40E3EF6B4AA}"/>
              </a:ext>
            </a:extLst>
          </p:cNvPr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65" name="Text 37">
            <a:extLst>
              <a:ext uri="{FF2B5EF4-FFF2-40B4-BE49-F238E27FC236}">
                <a16:creationId xmlns:a16="http://schemas.microsoft.com/office/drawing/2014/main" id="{37B86B74-91BC-DD2C-BFD7-12076772D168}"/>
              </a:ext>
            </a:extLst>
          </p:cNvPr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×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대여소의 총 이용건수	</a:t>
            </a:r>
            <a:endParaRPr lang="en-US" sz="1050" dirty="0"/>
          </a:p>
        </p:txBody>
      </p:sp>
      <p:sp>
        <p:nvSpPr>
          <p:cNvPr id="66" name="Text 38">
            <a:extLst>
              <a:ext uri="{FF2B5EF4-FFF2-40B4-BE49-F238E27FC236}">
                <a16:creationId xmlns:a16="http://schemas.microsoft.com/office/drawing/2014/main" id="{52279EAC-5703-6FAE-B44B-F1157A3011B4}"/>
              </a:ext>
            </a:extLst>
          </p:cNvPr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>
            <a:extLst>
              <a:ext uri="{FF2B5EF4-FFF2-40B4-BE49-F238E27FC236}">
                <a16:creationId xmlns:a16="http://schemas.microsoft.com/office/drawing/2014/main" id="{F2514C12-4B3F-C1DD-E3BC-81101878ED80}"/>
              </a:ext>
            </a:extLst>
          </p:cNvPr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calories</a:t>
            </a:r>
            <a:endParaRPr lang="en-US" sz="1050" dirty="0"/>
          </a:p>
        </p:txBody>
      </p:sp>
      <p:sp>
        <p:nvSpPr>
          <p:cNvPr id="68" name="Text 40">
            <a:extLst>
              <a:ext uri="{FF2B5EF4-FFF2-40B4-BE49-F238E27FC236}">
                <a16:creationId xmlns:a16="http://schemas.microsoft.com/office/drawing/2014/main" id="{ACFD9E03-E4B6-F8D3-5F14-86668302983D}"/>
              </a:ext>
            </a:extLst>
          </p:cNvPr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float</a:t>
            </a:r>
            <a:endParaRPr lang="en-US" sz="1050" dirty="0"/>
          </a:p>
        </p:txBody>
      </p:sp>
      <p:sp>
        <p:nvSpPr>
          <p:cNvPr id="69" name="Text 41">
            <a:extLst>
              <a:ext uri="{FF2B5EF4-FFF2-40B4-BE49-F238E27FC236}">
                <a16:creationId xmlns:a16="http://schemas.microsoft.com/office/drawing/2014/main" id="{39CE0F54-8C9F-A08C-0635-DC83868697FF}"/>
              </a:ext>
            </a:extLst>
          </p:cNvPr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이용 시 소모된 칼로리	</a:t>
            </a:r>
            <a:endParaRPr lang="en-US" sz="1050" dirty="0"/>
          </a:p>
        </p:txBody>
      </p:sp>
      <p:sp>
        <p:nvSpPr>
          <p:cNvPr id="70" name="Text 42">
            <a:extLst>
              <a:ext uri="{FF2B5EF4-FFF2-40B4-BE49-F238E27FC236}">
                <a16:creationId xmlns:a16="http://schemas.microsoft.com/office/drawing/2014/main" id="{8437B5E8-7C7D-736C-775F-57775371863C}"/>
              </a:ext>
            </a:extLst>
          </p:cNvPr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>
            <a:extLst>
              <a:ext uri="{FF2B5EF4-FFF2-40B4-BE49-F238E27FC236}">
                <a16:creationId xmlns:a16="http://schemas.microsoft.com/office/drawing/2014/main" id="{2EE078A3-20D9-C240-A5C1-B918861A3CE5}"/>
              </a:ext>
            </a:extLst>
          </p:cNvPr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Carbon_</a:t>
            </a:r>
            <a:b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reduction</a:t>
            </a:r>
            <a:endParaRPr lang="en-US" sz="1050" dirty="0"/>
          </a:p>
        </p:txBody>
      </p:sp>
      <p:sp>
        <p:nvSpPr>
          <p:cNvPr id="72" name="Text 44">
            <a:extLst>
              <a:ext uri="{FF2B5EF4-FFF2-40B4-BE49-F238E27FC236}">
                <a16:creationId xmlns:a16="http://schemas.microsoft.com/office/drawing/2014/main" id="{DEC5EB4F-31C1-9C16-D051-CB563999383B}"/>
              </a:ext>
            </a:extLst>
          </p:cNvPr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flaot</a:t>
            </a:r>
            <a:endParaRPr lang="en-US" sz="1050" dirty="0"/>
          </a:p>
        </p:txBody>
      </p:sp>
      <p:sp>
        <p:nvSpPr>
          <p:cNvPr id="73" name="Text 45">
            <a:extLst>
              <a:ext uri="{FF2B5EF4-FFF2-40B4-BE49-F238E27FC236}">
                <a16:creationId xmlns:a16="http://schemas.microsoft.com/office/drawing/2014/main" id="{3DB97015-D5A3-3FC1-0C65-C66F7609694E}"/>
              </a:ext>
            </a:extLst>
          </p:cNvPr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차량대비 절감된 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탄소량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	</a:t>
            </a:r>
            <a:endParaRPr lang="en-US" sz="1050" dirty="0"/>
          </a:p>
        </p:txBody>
      </p:sp>
      <p:sp>
        <p:nvSpPr>
          <p:cNvPr id="74" name="Text 46">
            <a:extLst>
              <a:ext uri="{FF2B5EF4-FFF2-40B4-BE49-F238E27FC236}">
                <a16:creationId xmlns:a16="http://schemas.microsoft.com/office/drawing/2014/main" id="{C7192C5F-26B2-603A-5F94-F1EF4F844EF2}"/>
              </a:ext>
            </a:extLst>
          </p:cNvPr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>
            <a:extLst>
              <a:ext uri="{FF2B5EF4-FFF2-40B4-BE49-F238E27FC236}">
                <a16:creationId xmlns:a16="http://schemas.microsoft.com/office/drawing/2014/main" id="{F390B771-0CA1-0411-6D49-8DB69552634F}"/>
              </a:ext>
            </a:extLst>
          </p:cNvPr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>
            <a:extLst>
              <a:ext uri="{FF2B5EF4-FFF2-40B4-BE49-F238E27FC236}">
                <a16:creationId xmlns:a16="http://schemas.microsoft.com/office/drawing/2014/main" id="{076C6536-8482-3776-F529-3B22B890C3C2}"/>
              </a:ext>
            </a:extLst>
          </p:cNvPr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>
            <a:extLst>
              <a:ext uri="{FF2B5EF4-FFF2-40B4-BE49-F238E27FC236}">
                <a16:creationId xmlns:a16="http://schemas.microsoft.com/office/drawing/2014/main" id="{EDFB2B0F-7C99-375F-8B69-3344BFAA7AF9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01137EC-64EC-6F69-84E3-E75621FA9C1A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59EC128-F633-E398-7C3B-8E9D87F57161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5918F39-B5B2-40FC-345D-6FC18221D46A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2099F7CC-74CD-94D4-A57F-0E2884210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B06C7C5C-7F55-E2F0-AFB9-849F2D3D9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1B6F6AE1-58CB-C878-5156-50A42DD645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349F6BE6-B670-0A1B-9451-A10A2395F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818C21AF-659C-CF91-2185-3E511B4905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C05D403A-00E2-A582-67D3-D7BCDDFB1D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22AF5251-4762-E23B-8FE0-D369C6335B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FD806E18-A996-40AD-628D-55AD901D88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5B69AA97-5A54-2E62-DD49-0ED175A717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F2DE07B1-31A4-8DFD-2D54-978379809A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2833EB9C-D42F-2948-83C4-CB3D4313AD25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기상자료개방포털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—ASOS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5D7A18FB-96B6-D0CE-DAFA-007142377228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C02F7D60-CF3D-809F-2CA2-515FE1FA5B2A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E50E0145-3512-FD94-12F9-A56CA8335D60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21378ED4-BE50-4344-DC19-33035A55B489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57D930B7-5FC4-9C46-9B9D-031A24B4442D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D7D7B01B-F0C8-5E71-1B1D-4F609E580CE6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F5EE04E4-7B04-5A34-AE3F-679385857991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019753E5-5B18-A509-6AF5-56395474C1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C9D2DF25-F291-E2E7-CE2B-FC8036E348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8B6F65A8-A1D9-E3B0-5548-44899576AA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47A40CC0-9E6C-1EFB-268F-D5F02A3937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7A546D26-DA4C-7243-91CA-24C791F5BD9E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8F4E23F2-84A4-823E-4FDC-7F923D10FD51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1C10E4C6-E5F3-6EC7-DBF8-07123A092AAD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BEF34C41-EBB7-4801-5965-E1079C70E4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EE36E537-E17A-C898-A49A-5F5342238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CE84475F-7508-2AFA-03E0-3DA94104E3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2B3466DA-E40D-2FDA-E298-442EB601AA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76EF4883-AAC6-43D9-3307-46360ECC31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264EEC1F-2254-3F7D-071D-92C60F2578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82CBAF7D-3E0D-2EC6-3BB2-A8B6615221FC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418E6344-409A-3498-37C9-4BF9D159FAB2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4611F0A5-4129-B368-734B-48975F636B57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29308E79-DF43-8A7A-FBCA-63DF88E602E7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40FE864B-AC9A-933E-C8DF-F7A2AF6DE1C0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83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34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3" y="10668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13" y="12192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113" y="1495425"/>
            <a:ext cx="3810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75" y="1066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2192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38" y="1495425"/>
            <a:ext cx="3810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688" y="1066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2188" y="1219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38" y="1495425"/>
            <a:ext cx="381000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138" y="1066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638" y="1219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38" y="1495425"/>
            <a:ext cx="381000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4413" y="1066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4913" y="1219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171700"/>
            <a:ext cx="2163961" cy="2133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380" y="23241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0" y="24193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20040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5814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7361" y="2171700"/>
            <a:ext cx="2164110" cy="2133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50741" y="23241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4091" y="24193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20040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58140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13871" y="2171700"/>
            <a:ext cx="2164110" cy="2133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67251" y="2324100"/>
            <a:ext cx="457200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0601" y="24193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200400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429000"/>
            <a:ext cx="114300" cy="114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30380" y="2171700"/>
            <a:ext cx="2164110" cy="2133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83761" y="23241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7111" y="2419350"/>
            <a:ext cx="1905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200400"/>
            <a:ext cx="11430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42900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46890" y="2171700"/>
            <a:ext cx="2163961" cy="21336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00271" y="2324100"/>
            <a:ext cx="457200" cy="4572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33621" y="241935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2004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42900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1000" y="4533900"/>
            <a:ext cx="11430000" cy="9906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59325" y="4686300"/>
            <a:ext cx="457200" cy="4572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02200" y="4781550"/>
            <a:ext cx="171450" cy="2667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64200" y="5019675"/>
            <a:ext cx="457200" cy="1905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83375" y="4686300"/>
            <a:ext cx="457200" cy="4572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816725" y="4781550"/>
            <a:ext cx="190500" cy="2667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02550" y="5019675"/>
            <a:ext cx="457200" cy="190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02650" y="4686300"/>
            <a:ext cx="457200" cy="4572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659813" y="4781550"/>
            <a:ext cx="142875" cy="2667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00" y="5676900"/>
            <a:ext cx="11430000" cy="4762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04727" y="5800725"/>
            <a:ext cx="1857375" cy="2286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219027" y="5857875"/>
            <a:ext cx="76200" cy="1143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114502" y="5800725"/>
            <a:ext cx="19050" cy="2286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285952" y="5791200"/>
            <a:ext cx="3267521" cy="24765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400252" y="5857875"/>
            <a:ext cx="85725" cy="1143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05874" y="5800725"/>
            <a:ext cx="19050" cy="2286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77323" y="5800724"/>
            <a:ext cx="3781247" cy="247651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91624" y="5857875"/>
            <a:ext cx="114300" cy="1143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087100" y="6229350"/>
            <a:ext cx="104775" cy="13335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 과정 총정리</a:t>
            </a:r>
            <a:endParaRPr lang="en-US" sz="2250" dirty="0"/>
          </a:p>
        </p:txBody>
      </p:sp>
      <p:sp>
        <p:nvSpPr>
          <p:cNvPr id="63" name="Text 1"/>
          <p:cNvSpPr/>
          <p:nvPr/>
        </p:nvSpPr>
        <p:spPr>
          <a:xfrm>
            <a:off x="2744153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4" name="Text 2"/>
          <p:cNvSpPr/>
          <p:nvPr/>
        </p:nvSpPr>
        <p:spPr>
          <a:xfrm>
            <a:off x="3992880" y="1752600"/>
            <a:ext cx="1291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파생 변수 생성</a:t>
            </a:r>
            <a:endParaRPr lang="en-US" sz="1050" dirty="0"/>
          </a:p>
        </p:txBody>
      </p:sp>
      <p:sp>
        <p:nvSpPr>
          <p:cNvPr id="65" name="Text 3"/>
          <p:cNvSpPr/>
          <p:nvPr/>
        </p:nvSpPr>
        <p:spPr>
          <a:xfrm>
            <a:off x="5797868" y="1752600"/>
            <a:ext cx="777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66" name="Text 4"/>
          <p:cNvSpPr/>
          <p:nvPr/>
        </p:nvSpPr>
        <p:spPr>
          <a:xfrm>
            <a:off x="7135178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 정리</a:t>
            </a:r>
            <a:endParaRPr lang="en-US" sz="1050" dirty="0"/>
          </a:p>
        </p:txBody>
      </p:sp>
      <p:sp>
        <p:nvSpPr>
          <p:cNvPr id="67" name="Text 5"/>
          <p:cNvSpPr/>
          <p:nvPr/>
        </p:nvSpPr>
        <p:spPr>
          <a:xfrm>
            <a:off x="8402003" y="1752600"/>
            <a:ext cx="1074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카테고리화</a:t>
            </a:r>
            <a:endParaRPr lang="en-US" sz="1050" dirty="0"/>
          </a:p>
        </p:txBody>
      </p:sp>
      <p:sp>
        <p:nvSpPr>
          <p:cNvPr id="68" name="Text 6"/>
          <p:cNvSpPr/>
          <p:nvPr/>
        </p:nvSpPr>
        <p:spPr>
          <a:xfrm>
            <a:off x="53340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9" name="Text 7"/>
          <p:cNvSpPr/>
          <p:nvPr/>
        </p:nvSpPr>
        <p:spPr>
          <a:xfrm>
            <a:off x="723900" y="3162300"/>
            <a:ext cx="16686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 및 </a:t>
            </a:r>
            <a:r>
              <a:rPr lang="en-US" altLang="ko-KR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WDC</a:t>
            </a: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의 시간별 공유 자전거 대여 정보 수집</a:t>
            </a:r>
            <a:endParaRPr lang="en-US" sz="900" dirty="0"/>
          </a:p>
        </p:txBody>
      </p:sp>
      <p:sp>
        <p:nvSpPr>
          <p:cNvPr id="70" name="Text 8"/>
          <p:cNvSpPr/>
          <p:nvPr/>
        </p:nvSpPr>
        <p:spPr>
          <a:xfrm>
            <a:off x="723900" y="354330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 시간대의 날씨 환경 데이터 수집</a:t>
            </a:r>
            <a:endParaRPr lang="en-US" sz="900" dirty="0"/>
          </a:p>
        </p:txBody>
      </p:sp>
      <p:sp>
        <p:nvSpPr>
          <p:cNvPr id="72" name="Text 10"/>
          <p:cNvSpPr/>
          <p:nvPr/>
        </p:nvSpPr>
        <p:spPr>
          <a:xfrm>
            <a:off x="284976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변수 생성</a:t>
            </a:r>
            <a:endParaRPr lang="en-US" sz="1050" dirty="0"/>
          </a:p>
        </p:txBody>
      </p:sp>
      <p:sp>
        <p:nvSpPr>
          <p:cNvPr id="73" name="Text 11"/>
          <p:cNvSpPr/>
          <p:nvPr/>
        </p:nvSpPr>
        <p:spPr>
          <a:xfrm>
            <a:off x="3040261" y="3162300"/>
            <a:ext cx="16688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시간정보에</a:t>
            </a: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year, month, day, hour </a:t>
            </a: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</a:t>
            </a:r>
            <a:endParaRPr lang="en-US" sz="900" dirty="0"/>
          </a:p>
        </p:txBody>
      </p:sp>
      <p:sp>
        <p:nvSpPr>
          <p:cNvPr id="74" name="Text 12"/>
          <p:cNvSpPr/>
          <p:nvPr/>
        </p:nvSpPr>
        <p:spPr>
          <a:xfrm>
            <a:off x="3040261" y="3543300"/>
            <a:ext cx="15316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쿼터(quarter) 플래그 생성</a:t>
            </a:r>
            <a:endParaRPr lang="en-US" sz="900" dirty="0"/>
          </a:p>
        </p:txBody>
      </p:sp>
      <p:sp>
        <p:nvSpPr>
          <p:cNvPr id="76" name="Text 14"/>
          <p:cNvSpPr/>
          <p:nvPr/>
        </p:nvSpPr>
        <p:spPr>
          <a:xfrm>
            <a:off x="516627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77" name="Text 15"/>
          <p:cNvSpPr/>
          <p:nvPr/>
        </p:nvSpPr>
        <p:spPr>
          <a:xfrm>
            <a:off x="5356771" y="3162300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데이터의 날짜 불일치 해결</a:t>
            </a:r>
            <a:endParaRPr lang="en-US" sz="900" dirty="0"/>
          </a:p>
        </p:txBody>
      </p:sp>
      <p:sp>
        <p:nvSpPr>
          <p:cNvPr id="78" name="Text 16"/>
          <p:cNvSpPr/>
          <p:nvPr/>
        </p:nvSpPr>
        <p:spPr>
          <a:xfrm>
            <a:off x="5356771" y="33909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방어적 처리</a:t>
            </a:r>
            <a:endParaRPr lang="en-US" sz="900" dirty="0"/>
          </a:p>
        </p:txBody>
      </p:sp>
      <p:sp>
        <p:nvSpPr>
          <p:cNvPr id="80" name="Text 18"/>
          <p:cNvSpPr/>
          <p:nvPr/>
        </p:nvSpPr>
        <p:spPr>
          <a:xfrm>
            <a:off x="7482780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피처/컬럼 정리</a:t>
            </a:r>
            <a:endParaRPr lang="en-US" sz="1050" dirty="0"/>
          </a:p>
        </p:txBody>
      </p:sp>
      <p:sp>
        <p:nvSpPr>
          <p:cNvPr id="81" name="Text 19"/>
          <p:cNvSpPr/>
          <p:nvPr/>
        </p:nvSpPr>
        <p:spPr>
          <a:xfrm>
            <a:off x="7673280" y="3162300"/>
            <a:ext cx="16459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 데이터 컬럼 영문화</a:t>
            </a:r>
            <a:endParaRPr lang="en-US" sz="900" dirty="0"/>
          </a:p>
        </p:txBody>
      </p:sp>
      <p:sp>
        <p:nvSpPr>
          <p:cNvPr id="82" name="Text 20"/>
          <p:cNvSpPr/>
          <p:nvPr/>
        </p:nvSpPr>
        <p:spPr>
          <a:xfrm>
            <a:off x="7673280" y="3390900"/>
            <a:ext cx="13944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필요 변수만 선택 및 명명</a:t>
            </a:r>
            <a:endParaRPr lang="en-US" sz="900" dirty="0"/>
          </a:p>
        </p:txBody>
      </p:sp>
      <p:sp>
        <p:nvSpPr>
          <p:cNvPr id="84" name="Text 22"/>
          <p:cNvSpPr/>
          <p:nvPr/>
        </p:nvSpPr>
        <p:spPr>
          <a:xfrm>
            <a:off x="979929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상태 카테고리화</a:t>
            </a:r>
            <a:endParaRPr lang="en-US" sz="1050" dirty="0"/>
          </a:p>
        </p:txBody>
      </p:sp>
      <p:sp>
        <p:nvSpPr>
          <p:cNvPr id="85" name="Text 23"/>
          <p:cNvSpPr/>
          <p:nvPr/>
        </p:nvSpPr>
        <p:spPr>
          <a:xfrm>
            <a:off x="9989790" y="3162300"/>
            <a:ext cx="15430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강수/적설 플래그 계산</a:t>
            </a:r>
            <a:endParaRPr lang="en-US" sz="900" dirty="0"/>
          </a:p>
        </p:txBody>
      </p:sp>
      <p:sp>
        <p:nvSpPr>
          <p:cNvPr id="86" name="Text 24"/>
          <p:cNvSpPr/>
          <p:nvPr/>
        </p:nvSpPr>
        <p:spPr>
          <a:xfrm>
            <a:off x="9989790" y="3390900"/>
            <a:ext cx="16687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서울/워싱턴용 확장 날씨 지수</a:t>
            </a:r>
            <a:endParaRPr lang="en-US" sz="900" dirty="0"/>
          </a:p>
        </p:txBody>
      </p:sp>
      <p:sp>
        <p:nvSpPr>
          <p:cNvPr id="88" name="Text 26"/>
          <p:cNvSpPr/>
          <p:nvPr/>
        </p:nvSpPr>
        <p:spPr>
          <a:xfrm>
            <a:off x="4450715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날씨 데이터</a:t>
            </a:r>
            <a:endParaRPr lang="en-US" sz="900" dirty="0"/>
          </a:p>
        </p:txBody>
      </p:sp>
      <p:sp>
        <p:nvSpPr>
          <p:cNvPr id="89" name="Text 27"/>
          <p:cNvSpPr/>
          <p:nvPr/>
        </p:nvSpPr>
        <p:spPr>
          <a:xfrm>
            <a:off x="6237605" y="5219700"/>
            <a:ext cx="1348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 +</a:t>
            </a:r>
            <a:r>
              <a:rPr lang="en-US" sz="9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</a:t>
            </a: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+ 대여 데이터 조인</a:t>
            </a:r>
            <a:endParaRPr lang="en-US" sz="900" dirty="0"/>
          </a:p>
        </p:txBody>
      </p:sp>
      <p:sp>
        <p:nvSpPr>
          <p:cNvPr id="90" name="Text 28"/>
          <p:cNvSpPr/>
          <p:nvPr/>
        </p:nvSpPr>
        <p:spPr>
          <a:xfrm>
            <a:off x="8319770" y="5219700"/>
            <a:ext cx="8229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통합 CSV</a:t>
            </a:r>
            <a:endParaRPr lang="en-US" sz="900" dirty="0"/>
          </a:p>
        </p:txBody>
      </p:sp>
      <p:sp>
        <p:nvSpPr>
          <p:cNvPr id="91" name="Text 29"/>
          <p:cNvSpPr/>
          <p:nvPr/>
        </p:nvSpPr>
        <p:spPr>
          <a:xfrm>
            <a:off x="2371427" y="5838825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데이터와 대여 데이터 조인</a:t>
            </a:r>
            <a:endParaRPr lang="en-US" sz="900" dirty="0"/>
          </a:p>
        </p:txBody>
      </p:sp>
      <p:sp>
        <p:nvSpPr>
          <p:cNvPr id="92" name="Text 30"/>
          <p:cNvSpPr/>
          <p:nvPr/>
        </p:nvSpPr>
        <p:spPr>
          <a:xfrm>
            <a:off x="4562177" y="5829300"/>
            <a:ext cx="2876996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스크립트: </a:t>
            </a:r>
            <a:r>
              <a:rPr lang="en-US" sz="900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join_dc_weather_with_rental_data.py</a:t>
            </a:r>
            <a:endParaRPr lang="en-US" sz="900" dirty="0"/>
          </a:p>
        </p:txBody>
      </p:sp>
      <p:sp>
        <p:nvSpPr>
          <p:cNvPr id="93" name="Text 31"/>
          <p:cNvSpPr/>
          <p:nvPr/>
        </p:nvSpPr>
        <p:spPr>
          <a:xfrm>
            <a:off x="8182124" y="5838825"/>
            <a:ext cx="3476446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 데이터셋 (dc_rental_data.csv,  seoul_rental_data.csv)</a:t>
            </a:r>
            <a:endParaRPr lang="en-US" sz="900" dirty="0"/>
          </a:p>
        </p:txBody>
      </p:sp>
      <p:sp>
        <p:nvSpPr>
          <p:cNvPr id="94" name="Text 32"/>
          <p:cNvSpPr/>
          <p:nvPr/>
        </p:nvSpPr>
        <p:spPr>
          <a:xfrm>
            <a:off x="11229975" y="6191250"/>
            <a:ext cx="1051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2025-11-12</a:t>
            </a:r>
            <a:endParaRPr lang="en-US" sz="1050" dirty="0"/>
          </a:p>
        </p:txBody>
      </p:sp>
      <p:pic>
        <p:nvPicPr>
          <p:cNvPr id="99" name="Image 9" descr="preencoded.png">
            <a:extLst>
              <a:ext uri="{FF2B5EF4-FFF2-40B4-BE49-F238E27FC236}">
                <a16:creationId xmlns:a16="http://schemas.microsoft.com/office/drawing/2014/main" id="{CEB6F4F6-FF6A-10F6-FE9C-6BB0F6CB674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214052" y="4672410"/>
            <a:ext cx="468314" cy="468314"/>
          </a:xfrm>
          <a:prstGeom prst="rect">
            <a:avLst/>
          </a:prstGeom>
        </p:spPr>
      </p:pic>
      <p:pic>
        <p:nvPicPr>
          <p:cNvPr id="100" name="Image 14" descr="preencoded.png">
            <a:extLst>
              <a:ext uri="{FF2B5EF4-FFF2-40B4-BE49-F238E27FC236}">
                <a16:creationId xmlns:a16="http://schemas.microsoft.com/office/drawing/2014/main" id="{9308E7FD-2EFD-2368-D4A7-8AE6D4775852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292475" y="4756494"/>
            <a:ext cx="276860" cy="369147"/>
          </a:xfrm>
          <a:prstGeom prst="rect">
            <a:avLst/>
          </a:prstGeom>
        </p:spPr>
      </p:pic>
      <p:pic>
        <p:nvPicPr>
          <p:cNvPr id="102" name="Image 44" descr="preencoded.png">
            <a:extLst>
              <a:ext uri="{FF2B5EF4-FFF2-40B4-BE49-F238E27FC236}">
                <a16:creationId xmlns:a16="http://schemas.microsoft.com/office/drawing/2014/main" id="{88A5F691-35D7-F137-3DCB-3738F54C01A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97313" y="5005391"/>
            <a:ext cx="457200" cy="19050"/>
          </a:xfrm>
          <a:prstGeom prst="rect">
            <a:avLst/>
          </a:prstGeom>
        </p:spPr>
      </p:pic>
      <p:sp>
        <p:nvSpPr>
          <p:cNvPr id="103" name="Text 26">
            <a:extLst>
              <a:ext uri="{FF2B5EF4-FFF2-40B4-BE49-F238E27FC236}">
                <a16:creationId xmlns:a16="http://schemas.microsoft.com/office/drawing/2014/main" id="{5E2E2C42-850A-92D7-F4C6-21C96DC4F697}"/>
              </a:ext>
            </a:extLst>
          </p:cNvPr>
          <p:cNvSpPr/>
          <p:nvPr/>
        </p:nvSpPr>
        <p:spPr>
          <a:xfrm>
            <a:off x="2918143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대여소별 </a:t>
            </a:r>
            <a:r>
              <a:rPr lang="en-US" altLang="ko-KR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POI </a:t>
            </a: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정보</a:t>
            </a:r>
            <a:endParaRPr lang="en-US" sz="900" dirty="0"/>
          </a:p>
        </p:txBody>
      </p:sp>
      <p:pic>
        <p:nvPicPr>
          <p:cNvPr id="71" name="Image 20" descr="preencoded.png">
            <a:extLst>
              <a:ext uri="{FF2B5EF4-FFF2-40B4-BE49-F238E27FC236}">
                <a16:creationId xmlns:a16="http://schemas.microsoft.com/office/drawing/2014/main" id="{183FA314-30DB-6DDF-3450-B9B6DA9E4D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905250"/>
            <a:ext cx="114300" cy="114300"/>
          </a:xfrm>
          <a:prstGeom prst="rect">
            <a:avLst/>
          </a:prstGeom>
        </p:spPr>
      </p:pic>
      <p:sp>
        <p:nvSpPr>
          <p:cNvPr id="75" name="Text 8">
            <a:extLst>
              <a:ext uri="{FF2B5EF4-FFF2-40B4-BE49-F238E27FC236}">
                <a16:creationId xmlns:a16="http://schemas.microsoft.com/office/drawing/2014/main" id="{61AEDE7C-4C87-5748-50E5-F3E8D228C955}"/>
              </a:ext>
            </a:extLst>
          </p:cNvPr>
          <p:cNvSpPr/>
          <p:nvPr/>
        </p:nvSpPr>
        <p:spPr>
          <a:xfrm>
            <a:off x="723900" y="390525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대여소의 </a:t>
            </a:r>
            <a:r>
              <a:rPr lang="en-US" altLang="ko-KR" sz="900" dirty="0"/>
              <a:t>POI </a:t>
            </a:r>
            <a:r>
              <a:rPr lang="ko-KR" altLang="en-US" sz="900" dirty="0"/>
              <a:t>정보 수집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3914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38400"/>
            <a:ext cx="73914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908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88" y="26670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81400"/>
            <a:ext cx="73914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338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" y="3810000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1066800"/>
            <a:ext cx="38100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3048000"/>
            <a:ext cx="38100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238500"/>
            <a:ext cx="1428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3619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152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457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991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탐색적 데이터 분석 (EDA)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1028700" y="127635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대여량 패턴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90600" y="16764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시간대(오전 7~8시, 오후 5~6시)에 급증하는 피크 타임을 보임. 새벽과 심야 시간대에는 대여량이 매우 낮음.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28700" y="26479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계절별 대여량 패턴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990600" y="3048000"/>
            <a:ext cx="795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4월부터 10월까지가 성수기이며, 여름과 가을에 대여량이 많음. 겨울철에는 수요가 급감함.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028700" y="379095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조건별 대여량 패턴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990600" y="41910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8372475" y="3200400"/>
            <a:ext cx="350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8382000" y="35814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시간대의 뚜렷한 피크 타임은 자전거가 통근/통학 수단으로 활용됨을 시사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8382000" y="4114800"/>
            <a:ext cx="3406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주말/휴일에는 여가/레저 활동에 주로 활용됨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382000" y="44196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날씨가 좋지 않을수록 대여량이 감소하는 명확한 패턴 존재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8382000" y="4953000"/>
            <a:ext cx="3829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습도와 풍속은 상대적으로 약한 상관관계를 나타냄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6/12</a:t>
            </a:r>
            <a:endParaRPr lang="en-US" sz="1050" dirty="0"/>
          </a:p>
        </p:txBody>
      </p:sp>
      <p:pic>
        <p:nvPicPr>
          <p:cNvPr id="44" name="Image 8" descr="preencoded.png">
            <a:extLst>
              <a:ext uri="{FF2B5EF4-FFF2-40B4-BE49-F238E27FC236}">
                <a16:creationId xmlns:a16="http://schemas.microsoft.com/office/drawing/2014/main" id="{DCC659AA-8514-D49A-E8C1-09C3499F8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33950"/>
            <a:ext cx="7391400" cy="1219200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95A3B550-D5BE-42E4-1F80-2FEDA859B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086350"/>
            <a:ext cx="381000" cy="381000"/>
          </a:xfrm>
          <a:prstGeom prst="rect">
            <a:avLst/>
          </a:prstGeom>
        </p:spPr>
      </p:pic>
      <p:sp>
        <p:nvSpPr>
          <p:cNvPr id="47" name="Text 5">
            <a:extLst>
              <a:ext uri="{FF2B5EF4-FFF2-40B4-BE49-F238E27FC236}">
                <a16:creationId xmlns:a16="http://schemas.microsoft.com/office/drawing/2014/main" id="{5E8A3729-092F-BC01-E621-022E367810F0}"/>
              </a:ext>
            </a:extLst>
          </p:cNvPr>
          <p:cNvSpPr/>
          <p:nvPr/>
        </p:nvSpPr>
        <p:spPr>
          <a:xfrm>
            <a:off x="1028700" y="514350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조건별 대여량 패턴</a:t>
            </a:r>
            <a:endParaRPr lang="en-US" sz="15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8EDBCE9F-D580-881D-43C3-0F3285458320}"/>
              </a:ext>
            </a:extLst>
          </p:cNvPr>
          <p:cNvSpPr/>
          <p:nvPr/>
        </p:nvSpPr>
        <p:spPr>
          <a:xfrm>
            <a:off x="990600" y="554355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pic>
        <p:nvPicPr>
          <p:cNvPr id="49" name="Image 14" descr="preencoded.png">
            <a:extLst>
              <a:ext uri="{FF2B5EF4-FFF2-40B4-BE49-F238E27FC236}">
                <a16:creationId xmlns:a16="http://schemas.microsoft.com/office/drawing/2014/main" id="{3EA2F1B9-E27B-73B3-5545-CBD39EF19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613" y="5118099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4830</Words>
  <Application>Microsoft Office PowerPoint</Application>
  <PresentationFormat>와이드스크린</PresentationFormat>
  <Paragraphs>707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KR</vt:lpstr>
      <vt:lpstr>Noto Serif KR</vt:lpstr>
      <vt:lpstr>ui-monospace</vt:lpstr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양호 전</cp:lastModifiedBy>
  <cp:revision>45</cp:revision>
  <dcterms:created xsi:type="dcterms:W3CDTF">2025-11-12T13:07:29Z</dcterms:created>
  <dcterms:modified xsi:type="dcterms:W3CDTF">2025-12-17T09:13:42Z</dcterms:modified>
</cp:coreProperties>
</file>